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5" r:id="rId5"/>
    <p:sldId id="268" r:id="rId6"/>
    <p:sldId id="266" r:id="rId7"/>
    <p:sldId id="267" r:id="rId8"/>
    <p:sldId id="269" r:id="rId9"/>
    <p:sldId id="260"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7A5FDD0-BD99-194D-A539-24B776C0EE3A}">
          <p14:sldIdLst>
            <p14:sldId id="256"/>
            <p14:sldId id="257"/>
            <p14:sldId id="258"/>
            <p14:sldId id="265"/>
            <p14:sldId id="268"/>
            <p14:sldId id="266"/>
            <p14:sldId id="267"/>
            <p14:sldId id="269"/>
            <p14:sldId id="260"/>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5964"/>
  </p:normalViewPr>
  <p:slideViewPr>
    <p:cSldViewPr snapToGrid="0" snapToObjects="1">
      <p:cViewPr varScale="1">
        <p:scale>
          <a:sx n="112" d="100"/>
          <a:sy n="112" d="100"/>
        </p:scale>
        <p:origin x="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7856"/>
            <a:ext cx="7772400" cy="2387600"/>
          </a:xfrm>
        </p:spPr>
        <p:txBody>
          <a:bodyPr anchor="b">
            <a:normAutofit/>
          </a:bodyPr>
          <a:lstStyle>
            <a:lvl1pPr algn="ctr">
              <a:defRPr sz="4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4207531"/>
            <a:ext cx="685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7783EE8-DFE1-2F4D-891C-2D2E18EE9B6C}" type="datetimeFigureOut">
              <a:rPr lang="it-IT" smtClean="0"/>
              <a:t>20/04/23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408410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7783EE8-DFE1-2F4D-891C-2D2E18EE9B6C}" type="datetimeFigureOut">
              <a:rPr lang="it-IT" smtClean="0"/>
              <a:t>20/04/23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220892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7783EE8-DFE1-2F4D-891C-2D2E18EE9B6C}" type="datetimeFigureOut">
              <a:rPr lang="it-IT" smtClean="0"/>
              <a:t>20/04/23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23562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7783EE8-DFE1-2F4D-891C-2D2E18EE9B6C}" type="datetimeFigureOut">
              <a:rPr lang="it-IT" smtClean="0"/>
              <a:t>20/04/23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50380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866777"/>
            <a:ext cx="6784213" cy="82391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7783EE8-DFE1-2F4D-891C-2D2E18EE9B6C}" type="datetimeFigureOut">
              <a:rPr lang="it-IT" smtClean="0"/>
              <a:t>20/04/23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220923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7783EE8-DFE1-2F4D-891C-2D2E18EE9B6C}" type="datetimeFigureOut">
              <a:rPr lang="it-IT" smtClean="0"/>
              <a:t>20/04/23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9997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83EE8-DFE1-2F4D-891C-2D2E18EE9B6C}" type="datetimeFigureOut">
              <a:rPr lang="it-IT" smtClean="0"/>
              <a:t>20/04/23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3742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7783EE8-DFE1-2F4D-891C-2D2E18EE9B6C}" type="datetimeFigureOut">
              <a:rPr lang="it-IT" smtClean="0"/>
              <a:t>20/04/23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412668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877330"/>
            <a:ext cx="2949178" cy="1383956"/>
          </a:xfrm>
        </p:spPr>
        <p:txBody>
          <a:bodyPr anchor="b">
            <a:no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1470454"/>
            <a:ext cx="4629150" cy="439059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261286"/>
            <a:ext cx="2949178" cy="3607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7783EE8-DFE1-2F4D-891C-2D2E18EE9B6C}" type="datetimeFigureOut">
              <a:rPr lang="it-IT" smtClean="0"/>
              <a:t>20/04/23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FB54F9-32AE-5247-AC6A-AD8F34FAF0C2}" type="slidenum">
              <a:rPr lang="it-IT" smtClean="0"/>
              <a:t>‹N›</a:t>
            </a:fld>
            <a:endParaRPr lang="it-IT"/>
          </a:p>
        </p:txBody>
      </p:sp>
    </p:spTree>
    <p:extLst>
      <p:ext uri="{BB962C8B-B14F-4D97-AF65-F5344CB8AC3E}">
        <p14:creationId xmlns:p14="http://schemas.microsoft.com/office/powerpoint/2010/main" val="191783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0C1E4B2-CD88-46AD-0F5F-2F311CCD13DB}"/>
              </a:ext>
            </a:extLst>
          </p:cNvPr>
          <p:cNvPicPr>
            <a:picLocks noChangeAspect="1"/>
          </p:cNvPicPr>
          <p:nvPr userDrawn="1"/>
        </p:nvPicPr>
        <p:blipFill>
          <a:blip r:embed="rId11"/>
          <a:stretch>
            <a:fillRect/>
          </a:stretch>
        </p:blipFill>
        <p:spPr>
          <a:xfrm>
            <a:off x="0" y="136524"/>
            <a:ext cx="9292112" cy="6530290"/>
          </a:xfrm>
          <a:prstGeom prst="rect">
            <a:avLst/>
          </a:prstGeom>
        </p:spPr>
      </p:pic>
      <p:sp>
        <p:nvSpPr>
          <p:cNvPr id="2" name="Title Placeholder 1"/>
          <p:cNvSpPr>
            <a:spLocks noGrp="1"/>
          </p:cNvSpPr>
          <p:nvPr>
            <p:ph type="title"/>
          </p:nvPr>
        </p:nvSpPr>
        <p:spPr>
          <a:xfrm>
            <a:off x="628650" y="852616"/>
            <a:ext cx="6933685" cy="83807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83EE8-DFE1-2F4D-891C-2D2E18EE9B6C}" type="datetimeFigureOut">
              <a:rPr lang="it-IT" smtClean="0"/>
              <a:t>20/04/23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13391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B54F9-32AE-5247-AC6A-AD8F34FAF0C2}" type="slidenum">
              <a:rPr lang="it-IT" smtClean="0"/>
              <a:t>‹N›</a:t>
            </a:fld>
            <a:endParaRPr lang="it-IT"/>
          </a:p>
        </p:txBody>
      </p:sp>
    </p:spTree>
    <p:extLst>
      <p:ext uri="{BB962C8B-B14F-4D97-AF65-F5344CB8AC3E}">
        <p14:creationId xmlns:p14="http://schemas.microsoft.com/office/powerpoint/2010/main" val="3472753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400" kern="1200">
          <a:solidFill>
            <a:srgbClr val="ED693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59C40-33D3-F993-5C79-4A774D88B802}"/>
              </a:ext>
            </a:extLst>
          </p:cNvPr>
          <p:cNvSpPr>
            <a:spLocks noGrp="1"/>
          </p:cNvSpPr>
          <p:nvPr>
            <p:ph type="ctrTitle"/>
          </p:nvPr>
        </p:nvSpPr>
        <p:spPr>
          <a:xfrm>
            <a:off x="685800" y="1202388"/>
            <a:ext cx="7772400" cy="2378488"/>
          </a:xfrm>
        </p:spPr>
        <p:txBody>
          <a:bodyPr>
            <a:normAutofit fontScale="90000"/>
          </a:bodyPr>
          <a:lstStyle/>
          <a:p>
            <a:r>
              <a:rPr lang="it-IT" dirty="0">
                <a:solidFill>
                  <a:srgbClr val="EA6638"/>
                </a:solidFill>
                <a:effectLst/>
                <a:latin typeface="Arial Rounded MT Bold" panose="020F0704030504030204" pitchFamily="34" charset="77"/>
              </a:rPr>
              <a:t>Deep U-tube </a:t>
            </a:r>
            <a:r>
              <a:rPr lang="it-IT" dirty="0" err="1">
                <a:solidFill>
                  <a:srgbClr val="EA6638"/>
                </a:solidFill>
                <a:effectLst/>
                <a:latin typeface="Arial Rounded MT Bold" panose="020F0704030504030204" pitchFamily="34" charset="77"/>
              </a:rPr>
              <a:t>heat</a:t>
            </a:r>
            <a:r>
              <a:rPr lang="it-IT" dirty="0">
                <a:solidFill>
                  <a:srgbClr val="EA6638"/>
                </a:solidFill>
                <a:effectLst/>
                <a:latin typeface="Arial Rounded MT Bold" panose="020F0704030504030204" pitchFamily="34" charset="77"/>
              </a:rPr>
              <a:t> </a:t>
            </a:r>
            <a:r>
              <a:rPr lang="it-IT" dirty="0" err="1">
                <a:solidFill>
                  <a:srgbClr val="EA6638"/>
                </a:solidFill>
                <a:effectLst/>
                <a:latin typeface="Arial Rounded MT Bold" panose="020F0704030504030204" pitchFamily="34" charset="77"/>
              </a:rPr>
              <a:t>exchanger</a:t>
            </a:r>
            <a:r>
              <a:rPr lang="it-IT" dirty="0">
                <a:solidFill>
                  <a:srgbClr val="EA6638"/>
                </a:solidFill>
                <a:effectLst/>
                <a:latin typeface="Arial Rounded MT Bold" panose="020F0704030504030204" pitchFamily="34" charset="77"/>
              </a:rPr>
              <a:t> </a:t>
            </a:r>
            <a:r>
              <a:rPr lang="it-IT" dirty="0" err="1">
                <a:solidFill>
                  <a:srgbClr val="EA6638"/>
                </a:solidFill>
                <a:effectLst/>
                <a:latin typeface="Arial Rounded MT Bold" panose="020F0704030504030204" pitchFamily="34" charset="77"/>
              </a:rPr>
              <a:t>breakthrough</a:t>
            </a:r>
            <a:r>
              <a:rPr lang="it-IT" dirty="0">
                <a:solidFill>
                  <a:srgbClr val="EA6638"/>
                </a:solidFill>
                <a:effectLst/>
                <a:latin typeface="Arial Rounded MT Bold" panose="020F0704030504030204" pitchFamily="34" charset="77"/>
              </a:rPr>
              <a:t>:</a:t>
            </a:r>
            <a:br>
              <a:rPr lang="it-IT" dirty="0">
                <a:solidFill>
                  <a:srgbClr val="EA6638"/>
                </a:solidFill>
                <a:effectLst/>
                <a:latin typeface="Arial Rounded MT Bold" panose="020F0704030504030204" pitchFamily="34" charset="77"/>
              </a:rPr>
            </a:br>
            <a:r>
              <a:rPr lang="it-IT" sz="3600" dirty="0" err="1">
                <a:solidFill>
                  <a:srgbClr val="EA6638"/>
                </a:solidFill>
                <a:effectLst/>
                <a:latin typeface="Arial Rounded MT Bold" panose="020F0704030504030204" pitchFamily="34" charset="77"/>
              </a:rPr>
              <a:t>combining</a:t>
            </a:r>
            <a:r>
              <a:rPr lang="it-IT" sz="3600" dirty="0">
                <a:solidFill>
                  <a:srgbClr val="EA6638"/>
                </a:solidFill>
                <a:effectLst/>
                <a:latin typeface="Arial Rounded MT Bold" panose="020F0704030504030204" pitchFamily="34" charset="77"/>
              </a:rPr>
              <a:t> laser and </a:t>
            </a:r>
            <a:r>
              <a:rPr lang="it-IT" sz="3600" dirty="0" err="1">
                <a:solidFill>
                  <a:srgbClr val="EA6638"/>
                </a:solidFill>
                <a:effectLst/>
                <a:latin typeface="Arial Rounded MT Bold" panose="020F0704030504030204" pitchFamily="34" charset="77"/>
              </a:rPr>
              <a:t>cryogenic</a:t>
            </a:r>
            <a:r>
              <a:rPr lang="it-IT" sz="3600" dirty="0">
                <a:solidFill>
                  <a:srgbClr val="EA6638"/>
                </a:solidFill>
                <a:effectLst/>
                <a:latin typeface="Arial Rounded MT Bold" panose="020F0704030504030204" pitchFamily="34" charset="77"/>
              </a:rPr>
              <a:t> gas for </a:t>
            </a:r>
            <a:r>
              <a:rPr lang="it-IT" sz="3600" dirty="0" err="1">
                <a:solidFill>
                  <a:srgbClr val="EA6638"/>
                </a:solidFill>
                <a:effectLst/>
                <a:latin typeface="Arial Rounded MT Bold" panose="020F0704030504030204" pitchFamily="34" charset="77"/>
              </a:rPr>
              <a:t>geothermal</a:t>
            </a:r>
            <a:r>
              <a:rPr lang="it-IT" sz="3600" dirty="0">
                <a:solidFill>
                  <a:srgbClr val="EA6638"/>
                </a:solidFill>
                <a:effectLst/>
                <a:latin typeface="Arial Rounded MT Bold" panose="020F0704030504030204" pitchFamily="34" charset="77"/>
              </a:rPr>
              <a:t> energy exploitation</a:t>
            </a:r>
            <a:endParaRPr lang="it-IT" dirty="0">
              <a:latin typeface="Arial Rounded MT Bold" panose="020F0704030504030204" pitchFamily="34" charset="77"/>
            </a:endParaRPr>
          </a:p>
        </p:txBody>
      </p:sp>
      <p:sp>
        <p:nvSpPr>
          <p:cNvPr id="3" name="Sottotitolo 2">
            <a:extLst>
              <a:ext uri="{FF2B5EF4-FFF2-40B4-BE49-F238E27FC236}">
                <a16:creationId xmlns:a16="http://schemas.microsoft.com/office/drawing/2014/main" id="{78A20DED-6BDF-B31A-2F76-62B420DD9C48}"/>
              </a:ext>
            </a:extLst>
          </p:cNvPr>
          <p:cNvSpPr>
            <a:spLocks noGrp="1"/>
          </p:cNvSpPr>
          <p:nvPr>
            <p:ph type="subTitle" idx="1"/>
          </p:nvPr>
        </p:nvSpPr>
        <p:spPr>
          <a:xfrm>
            <a:off x="5800273" y="4110768"/>
            <a:ext cx="2770632" cy="987553"/>
          </a:xfrm>
        </p:spPr>
        <p:txBody>
          <a:bodyPr>
            <a:normAutofit/>
          </a:bodyPr>
          <a:lstStyle/>
          <a:p>
            <a:pPr algn="l"/>
            <a:r>
              <a:rPr lang="it-IT" sz="1800" dirty="0">
                <a:latin typeface="Arial Rounded MT Bold" panose="020F0704030504030204" pitchFamily="34" charset="77"/>
              </a:rPr>
              <a:t>PROJECT DURATION</a:t>
            </a:r>
          </a:p>
        </p:txBody>
      </p:sp>
      <p:pic>
        <p:nvPicPr>
          <p:cNvPr id="5" name="Immagine 4">
            <a:extLst>
              <a:ext uri="{FF2B5EF4-FFF2-40B4-BE49-F238E27FC236}">
                <a16:creationId xmlns:a16="http://schemas.microsoft.com/office/drawing/2014/main" id="{3C07DDFC-5C01-2590-6CAA-9C7FC5677F91}"/>
              </a:ext>
            </a:extLst>
          </p:cNvPr>
          <p:cNvPicPr>
            <a:picLocks noChangeAspect="1"/>
          </p:cNvPicPr>
          <p:nvPr/>
        </p:nvPicPr>
        <p:blipFill>
          <a:blip r:embed="rId2"/>
          <a:stretch>
            <a:fillRect/>
          </a:stretch>
        </p:blipFill>
        <p:spPr>
          <a:xfrm>
            <a:off x="6124953" y="4604544"/>
            <a:ext cx="2121271" cy="1169056"/>
          </a:xfrm>
          <a:prstGeom prst="rect">
            <a:avLst/>
          </a:prstGeom>
        </p:spPr>
      </p:pic>
      <p:sp>
        <p:nvSpPr>
          <p:cNvPr id="6" name="CasellaDiTesto 5">
            <a:extLst>
              <a:ext uri="{FF2B5EF4-FFF2-40B4-BE49-F238E27FC236}">
                <a16:creationId xmlns:a16="http://schemas.microsoft.com/office/drawing/2014/main" id="{0E102CEB-870B-A86D-16F5-F9A7009E98C1}"/>
              </a:ext>
            </a:extLst>
          </p:cNvPr>
          <p:cNvSpPr txBox="1"/>
          <p:nvPr/>
        </p:nvSpPr>
        <p:spPr>
          <a:xfrm>
            <a:off x="685800" y="5166548"/>
            <a:ext cx="5418545" cy="923330"/>
          </a:xfrm>
          <a:prstGeom prst="rect">
            <a:avLst/>
          </a:prstGeom>
          <a:noFill/>
        </p:spPr>
        <p:txBody>
          <a:bodyPr wrap="square" rtlCol="0">
            <a:spAutoFit/>
          </a:bodyPr>
          <a:lstStyle/>
          <a:p>
            <a:r>
              <a:rPr lang="it-IT"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rPr>
              <a:t>COORDINATOR</a:t>
            </a:r>
            <a:endParaRPr lang="it-IT" dirty="0">
              <a:latin typeface="Arial Rounded MT Bold" panose="020F0704030504030204" pitchFamily="34" charset="77"/>
            </a:endParaRPr>
          </a:p>
          <a:p>
            <a:r>
              <a:rPr lang="it-IT" dirty="0">
                <a:latin typeface="Arial Rounded MT Bold" panose="020F0704030504030204" pitchFamily="34" charset="77"/>
              </a:rPr>
              <a:t>PhD. Eloisa Di </a:t>
            </a:r>
            <a:r>
              <a:rPr lang="it-IT" dirty="0" err="1">
                <a:latin typeface="Arial Rounded MT Bold" panose="020F0704030504030204" pitchFamily="34" charset="77"/>
              </a:rPr>
              <a:t>Sipio</a:t>
            </a:r>
            <a:endParaRPr lang="it-IT" dirty="0">
              <a:latin typeface="Arial Rounded MT Bold" panose="020F0704030504030204" pitchFamily="34" charset="77"/>
            </a:endParaRPr>
          </a:p>
          <a:p>
            <a:r>
              <a:rPr lang="it-IT" dirty="0" err="1">
                <a:latin typeface="Arial" panose="020B0604020202020204" pitchFamily="34" charset="0"/>
                <a:cs typeface="Arial" panose="020B0604020202020204" pitchFamily="34" charset="0"/>
              </a:rPr>
              <a:t>eloisa.disipio@unipd.it</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59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9D431B-D9FC-AD9D-9EF5-15EC021B1A66}"/>
              </a:ext>
            </a:extLst>
          </p:cNvPr>
          <p:cNvSpPr>
            <a:spLocks noGrp="1"/>
          </p:cNvSpPr>
          <p:nvPr>
            <p:ph type="title"/>
          </p:nvPr>
        </p:nvSpPr>
        <p:spPr>
          <a:xfrm>
            <a:off x="772624" y="1105946"/>
            <a:ext cx="6933685" cy="838073"/>
          </a:xfrm>
        </p:spPr>
        <p:txBody>
          <a:bodyPr>
            <a:normAutofit/>
          </a:bodyPr>
          <a:lstStyle/>
          <a:p>
            <a:pPr algn="ctr"/>
            <a:r>
              <a:rPr lang="it-IT" sz="3600" dirty="0">
                <a:latin typeface="Arial Rounded MT Bold" panose="020F0704030504030204" pitchFamily="34" charset="77"/>
              </a:rPr>
              <a:t>THE PROJECT TEAM</a:t>
            </a:r>
          </a:p>
        </p:txBody>
      </p:sp>
      <p:pic>
        <p:nvPicPr>
          <p:cNvPr id="7" name="Immagine 6">
            <a:extLst>
              <a:ext uri="{FF2B5EF4-FFF2-40B4-BE49-F238E27FC236}">
                <a16:creationId xmlns:a16="http://schemas.microsoft.com/office/drawing/2014/main" id="{BCFF2776-6580-9079-59D4-C63FBCDD490C}"/>
              </a:ext>
            </a:extLst>
          </p:cNvPr>
          <p:cNvPicPr>
            <a:picLocks noChangeAspect="1"/>
          </p:cNvPicPr>
          <p:nvPr/>
        </p:nvPicPr>
        <p:blipFill>
          <a:blip r:embed="rId2"/>
          <a:stretch>
            <a:fillRect/>
          </a:stretch>
        </p:blipFill>
        <p:spPr>
          <a:xfrm>
            <a:off x="3721665" y="2125905"/>
            <a:ext cx="3411461" cy="1104351"/>
          </a:xfrm>
          <a:prstGeom prst="rect">
            <a:avLst/>
          </a:prstGeom>
        </p:spPr>
      </p:pic>
      <p:pic>
        <p:nvPicPr>
          <p:cNvPr id="9" name="Immagine 8">
            <a:extLst>
              <a:ext uri="{FF2B5EF4-FFF2-40B4-BE49-F238E27FC236}">
                <a16:creationId xmlns:a16="http://schemas.microsoft.com/office/drawing/2014/main" id="{CDDD653B-A2BA-0233-1701-A6F15B4D973F}"/>
              </a:ext>
            </a:extLst>
          </p:cNvPr>
          <p:cNvPicPr>
            <a:picLocks noChangeAspect="1"/>
          </p:cNvPicPr>
          <p:nvPr/>
        </p:nvPicPr>
        <p:blipFill>
          <a:blip r:embed="rId3"/>
          <a:stretch>
            <a:fillRect/>
          </a:stretch>
        </p:blipFill>
        <p:spPr>
          <a:xfrm>
            <a:off x="3270563" y="3394667"/>
            <a:ext cx="2811828" cy="956404"/>
          </a:xfrm>
          <a:prstGeom prst="rect">
            <a:avLst/>
          </a:prstGeom>
        </p:spPr>
      </p:pic>
      <p:pic>
        <p:nvPicPr>
          <p:cNvPr id="17" name="Immagine 16">
            <a:extLst>
              <a:ext uri="{FF2B5EF4-FFF2-40B4-BE49-F238E27FC236}">
                <a16:creationId xmlns:a16="http://schemas.microsoft.com/office/drawing/2014/main" id="{26BE686B-F598-DB7E-C578-F8FEFCDB79A7}"/>
              </a:ext>
            </a:extLst>
          </p:cNvPr>
          <p:cNvPicPr>
            <a:picLocks noChangeAspect="1"/>
          </p:cNvPicPr>
          <p:nvPr/>
        </p:nvPicPr>
        <p:blipFill>
          <a:blip r:embed="rId4"/>
          <a:stretch>
            <a:fillRect/>
          </a:stretch>
        </p:blipFill>
        <p:spPr>
          <a:xfrm>
            <a:off x="843177" y="3261693"/>
            <a:ext cx="2427386" cy="1388639"/>
          </a:xfrm>
          <a:prstGeom prst="rect">
            <a:avLst/>
          </a:prstGeom>
        </p:spPr>
      </p:pic>
      <p:pic>
        <p:nvPicPr>
          <p:cNvPr id="21" name="Immagine 20">
            <a:extLst>
              <a:ext uri="{FF2B5EF4-FFF2-40B4-BE49-F238E27FC236}">
                <a16:creationId xmlns:a16="http://schemas.microsoft.com/office/drawing/2014/main" id="{B90F7BB0-7C61-0BA8-EB7E-CD1D56680A2D}"/>
              </a:ext>
            </a:extLst>
          </p:cNvPr>
          <p:cNvPicPr>
            <a:picLocks noChangeAspect="1"/>
          </p:cNvPicPr>
          <p:nvPr/>
        </p:nvPicPr>
        <p:blipFill>
          <a:blip r:embed="rId5"/>
          <a:stretch>
            <a:fillRect/>
          </a:stretch>
        </p:blipFill>
        <p:spPr>
          <a:xfrm>
            <a:off x="2772239" y="4599067"/>
            <a:ext cx="2426510" cy="1002254"/>
          </a:xfrm>
          <a:prstGeom prst="rect">
            <a:avLst/>
          </a:prstGeom>
        </p:spPr>
      </p:pic>
      <p:pic>
        <p:nvPicPr>
          <p:cNvPr id="23" name="Immagine 22">
            <a:extLst>
              <a:ext uri="{FF2B5EF4-FFF2-40B4-BE49-F238E27FC236}">
                <a16:creationId xmlns:a16="http://schemas.microsoft.com/office/drawing/2014/main" id="{E1831ACC-73D7-8DEF-0F8A-026404511E90}"/>
              </a:ext>
            </a:extLst>
          </p:cNvPr>
          <p:cNvPicPr>
            <a:picLocks noChangeAspect="1"/>
          </p:cNvPicPr>
          <p:nvPr/>
        </p:nvPicPr>
        <p:blipFill>
          <a:blip r:embed="rId6"/>
          <a:stretch>
            <a:fillRect/>
          </a:stretch>
        </p:blipFill>
        <p:spPr>
          <a:xfrm>
            <a:off x="472301" y="1834774"/>
            <a:ext cx="2845795" cy="1703469"/>
          </a:xfrm>
          <a:prstGeom prst="rect">
            <a:avLst/>
          </a:prstGeom>
        </p:spPr>
      </p:pic>
      <p:pic>
        <p:nvPicPr>
          <p:cNvPr id="25" name="Immagine 24">
            <a:extLst>
              <a:ext uri="{FF2B5EF4-FFF2-40B4-BE49-F238E27FC236}">
                <a16:creationId xmlns:a16="http://schemas.microsoft.com/office/drawing/2014/main" id="{614A8FC0-8984-9580-D1C8-B3DBB30053A3}"/>
              </a:ext>
            </a:extLst>
          </p:cNvPr>
          <p:cNvPicPr>
            <a:picLocks noChangeAspect="1"/>
          </p:cNvPicPr>
          <p:nvPr/>
        </p:nvPicPr>
        <p:blipFill>
          <a:blip r:embed="rId7"/>
          <a:stretch>
            <a:fillRect/>
          </a:stretch>
        </p:blipFill>
        <p:spPr>
          <a:xfrm>
            <a:off x="5427395" y="4317496"/>
            <a:ext cx="3336014" cy="1363986"/>
          </a:xfrm>
          <a:prstGeom prst="rect">
            <a:avLst/>
          </a:prstGeom>
        </p:spPr>
      </p:pic>
      <p:sp>
        <p:nvSpPr>
          <p:cNvPr id="3" name="CasellaDiTesto 2">
            <a:extLst>
              <a:ext uri="{FF2B5EF4-FFF2-40B4-BE49-F238E27FC236}">
                <a16:creationId xmlns:a16="http://schemas.microsoft.com/office/drawing/2014/main" id="{4F800BB8-510C-B07B-3848-44E33278B75B}"/>
              </a:ext>
            </a:extLst>
          </p:cNvPr>
          <p:cNvSpPr txBox="1"/>
          <p:nvPr/>
        </p:nvSpPr>
        <p:spPr>
          <a:xfrm>
            <a:off x="351707" y="6120304"/>
            <a:ext cx="7267575" cy="646331"/>
          </a:xfrm>
          <a:prstGeom prst="rect">
            <a:avLst/>
          </a:prstGeom>
          <a:noFill/>
        </p:spPr>
        <p:txBody>
          <a:bodyPr wrap="square" rtlCol="0">
            <a:spAutoFit/>
          </a:bodyPr>
          <a:lstStyle/>
          <a:p>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This research is funded by the European Union (G.A. 101046937). However, the views and opinions expressed are those of the author(s) only and do not necessarily reflect those of the European Union or EISMEA. Neither the European Union nor the granting authority can be held responsible for them.</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26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746C3-FBC8-27DB-C71F-ACD037A7C4F8}"/>
              </a:ext>
            </a:extLst>
          </p:cNvPr>
          <p:cNvSpPr>
            <a:spLocks noGrp="1"/>
          </p:cNvSpPr>
          <p:nvPr>
            <p:ph type="title"/>
          </p:nvPr>
        </p:nvSpPr>
        <p:spPr/>
        <p:txBody>
          <a:bodyPr>
            <a:normAutofit/>
          </a:bodyPr>
          <a:lstStyle/>
          <a:p>
            <a:r>
              <a:rPr lang="it-IT" sz="2800" b="1" dirty="0">
                <a:solidFill>
                  <a:srgbClr val="EA6638"/>
                </a:solidFill>
                <a:effectLst/>
                <a:latin typeface="Arial Rounded MT Bold" panose="020F0704030504030204" pitchFamily="34" charset="77"/>
              </a:rPr>
              <a:t>THE </a:t>
            </a:r>
            <a:r>
              <a:rPr lang="it-IT" sz="2800" b="1" dirty="0" err="1">
                <a:solidFill>
                  <a:srgbClr val="EA6638"/>
                </a:solidFill>
                <a:effectLst/>
                <a:latin typeface="Arial Rounded MT Bold" panose="020F0704030504030204" pitchFamily="34" charset="77"/>
              </a:rPr>
              <a:t>DeepU</a:t>
            </a:r>
            <a:r>
              <a:rPr lang="it-IT" sz="2800" b="1" dirty="0">
                <a:solidFill>
                  <a:srgbClr val="EA6638"/>
                </a:solidFill>
                <a:effectLst/>
                <a:latin typeface="Arial Rounded MT Bold" panose="020F0704030504030204" pitchFamily="34" charset="77"/>
              </a:rPr>
              <a:t> PROJECT CONCEPT </a:t>
            </a:r>
            <a:endParaRPr lang="it-IT" sz="2800" dirty="0">
              <a:latin typeface="Arial Rounded MT Bold" panose="020F0704030504030204" pitchFamily="34" charset="77"/>
            </a:endParaRPr>
          </a:p>
        </p:txBody>
      </p:sp>
      <p:sp>
        <p:nvSpPr>
          <p:cNvPr id="3" name="Segnaposto contenuto 2">
            <a:extLst>
              <a:ext uri="{FF2B5EF4-FFF2-40B4-BE49-F238E27FC236}">
                <a16:creationId xmlns:a16="http://schemas.microsoft.com/office/drawing/2014/main" id="{67FA2EAF-0633-8F7D-4F38-91B4C6D3C517}"/>
              </a:ext>
            </a:extLst>
          </p:cNvPr>
          <p:cNvSpPr>
            <a:spLocks noGrp="1"/>
          </p:cNvSpPr>
          <p:nvPr>
            <p:ph idx="1"/>
          </p:nvPr>
        </p:nvSpPr>
        <p:spPr>
          <a:xfrm>
            <a:off x="270180" y="3445918"/>
            <a:ext cx="3058648" cy="1625356"/>
          </a:xfrm>
        </p:spPr>
        <p:txBody>
          <a:bodyPr>
            <a:noAutofit/>
          </a:bodyPr>
          <a:lstStyle/>
          <a:p>
            <a:r>
              <a:rPr lang="it-IT" sz="1600" dirty="0" err="1">
                <a:solidFill>
                  <a:srgbClr val="1C1C19"/>
                </a:solidFill>
              </a:rPr>
              <a:t>Geothermal</a:t>
            </a:r>
            <a:r>
              <a:rPr lang="it-IT" sz="1600" dirty="0">
                <a:solidFill>
                  <a:srgbClr val="1C1C19"/>
                </a:solidFill>
              </a:rPr>
              <a:t> energy </a:t>
            </a:r>
            <a:r>
              <a:rPr lang="it-IT" sz="1600" dirty="0" err="1">
                <a:solidFill>
                  <a:srgbClr val="1C1C19"/>
                </a:solidFill>
              </a:rPr>
              <a:t>accessible</a:t>
            </a:r>
            <a:r>
              <a:rPr lang="it-IT" sz="1600" dirty="0">
                <a:solidFill>
                  <a:srgbClr val="1C1C19"/>
                </a:solidFill>
              </a:rPr>
              <a:t> </a:t>
            </a:r>
            <a:r>
              <a:rPr lang="it-IT" sz="1600" dirty="0" err="1">
                <a:solidFill>
                  <a:srgbClr val="1C1C19"/>
                </a:solidFill>
              </a:rPr>
              <a:t>anywhere</a:t>
            </a:r>
            <a:endParaRPr lang="it-IT" sz="1600" dirty="0">
              <a:solidFill>
                <a:srgbClr val="1C1C19"/>
              </a:solidFill>
            </a:endParaRPr>
          </a:p>
          <a:p>
            <a:r>
              <a:rPr lang="it-IT" sz="1600" dirty="0" err="1">
                <a:solidFill>
                  <a:srgbClr val="1C1C19"/>
                </a:solidFill>
              </a:rPr>
              <a:t>Extract</a:t>
            </a:r>
            <a:r>
              <a:rPr lang="it-IT" sz="1600" dirty="0">
                <a:solidFill>
                  <a:srgbClr val="1C1C19"/>
                </a:solidFill>
              </a:rPr>
              <a:t> energy from deep (&gt;4 km) U-</a:t>
            </a:r>
            <a:r>
              <a:rPr lang="it-IT" sz="1600" dirty="0" err="1">
                <a:solidFill>
                  <a:srgbClr val="1C1C19"/>
                </a:solidFill>
              </a:rPr>
              <a:t>shaped</a:t>
            </a:r>
            <a:r>
              <a:rPr lang="it-IT" sz="1600" dirty="0">
                <a:solidFill>
                  <a:srgbClr val="1C1C19"/>
                </a:solidFill>
              </a:rPr>
              <a:t> </a:t>
            </a:r>
            <a:r>
              <a:rPr lang="it-IT" sz="1600" dirty="0" err="1">
                <a:solidFill>
                  <a:srgbClr val="1C1C19"/>
                </a:solidFill>
              </a:rPr>
              <a:t>closed</a:t>
            </a:r>
            <a:r>
              <a:rPr lang="it-IT" sz="1600" dirty="0">
                <a:solidFill>
                  <a:srgbClr val="1C1C19"/>
                </a:solidFill>
              </a:rPr>
              <a:t>-loop </a:t>
            </a:r>
            <a:r>
              <a:rPr lang="it-IT" sz="1600" dirty="0" err="1">
                <a:solidFill>
                  <a:srgbClr val="1C1C19"/>
                </a:solidFill>
              </a:rPr>
              <a:t>geothermal</a:t>
            </a:r>
            <a:r>
              <a:rPr lang="it-IT" sz="1600" dirty="0">
                <a:solidFill>
                  <a:srgbClr val="1C1C19"/>
                </a:solidFill>
              </a:rPr>
              <a:t> </a:t>
            </a:r>
            <a:r>
              <a:rPr lang="it-IT" sz="1600" dirty="0" err="1">
                <a:solidFill>
                  <a:srgbClr val="1C1C19"/>
                </a:solidFill>
              </a:rPr>
              <a:t>heat</a:t>
            </a:r>
            <a:r>
              <a:rPr lang="it-IT" sz="1600" dirty="0">
                <a:solidFill>
                  <a:srgbClr val="1C1C19"/>
                </a:solidFill>
              </a:rPr>
              <a:t> </a:t>
            </a:r>
            <a:r>
              <a:rPr lang="it-IT" sz="1600" dirty="0" err="1">
                <a:solidFill>
                  <a:srgbClr val="1C1C19"/>
                </a:solidFill>
              </a:rPr>
              <a:t>exchangers</a:t>
            </a:r>
            <a:r>
              <a:rPr lang="it-IT" sz="1600" dirty="0">
                <a:solidFill>
                  <a:srgbClr val="1C1C19"/>
                </a:solidFill>
              </a:rPr>
              <a:t> (HE)</a:t>
            </a:r>
          </a:p>
          <a:p>
            <a:r>
              <a:rPr lang="it-IT" sz="1600" dirty="0">
                <a:solidFill>
                  <a:srgbClr val="1C1C19"/>
                </a:solidFill>
              </a:rPr>
              <a:t>R</a:t>
            </a:r>
            <a:r>
              <a:rPr lang="it-IT" sz="1600" dirty="0">
                <a:solidFill>
                  <a:srgbClr val="1C1C19"/>
                </a:solidFill>
                <a:effectLst/>
              </a:rPr>
              <a:t>educe the costs of </a:t>
            </a:r>
            <a:r>
              <a:rPr lang="it-IT" sz="1600" dirty="0" err="1">
                <a:solidFill>
                  <a:srgbClr val="1C1C19"/>
                </a:solidFill>
                <a:effectLst/>
              </a:rPr>
              <a:t>well</a:t>
            </a:r>
            <a:r>
              <a:rPr lang="it-IT" sz="1600" dirty="0">
                <a:solidFill>
                  <a:srgbClr val="1C1C19"/>
                </a:solidFill>
                <a:effectLst/>
              </a:rPr>
              <a:t> drilling </a:t>
            </a:r>
            <a:r>
              <a:rPr lang="it-IT" sz="1600" dirty="0">
                <a:solidFill>
                  <a:srgbClr val="1C1C19"/>
                </a:solidFill>
              </a:rPr>
              <a:t>and </a:t>
            </a:r>
            <a:r>
              <a:rPr lang="it-IT" sz="1600" dirty="0" err="1">
                <a:solidFill>
                  <a:srgbClr val="1C1C19"/>
                </a:solidFill>
              </a:rPr>
              <a:t>provide</a:t>
            </a:r>
            <a:r>
              <a:rPr lang="it-IT" sz="1600" dirty="0">
                <a:solidFill>
                  <a:srgbClr val="1C1C19"/>
                </a:solidFill>
              </a:rPr>
              <a:t> HE </a:t>
            </a:r>
            <a:r>
              <a:rPr lang="it-IT" sz="1600" dirty="0" err="1">
                <a:solidFill>
                  <a:srgbClr val="1C1C19"/>
                </a:solidFill>
              </a:rPr>
              <a:t>immediately</a:t>
            </a:r>
            <a:r>
              <a:rPr lang="it-IT" sz="1600" dirty="0">
                <a:solidFill>
                  <a:srgbClr val="1C1C19"/>
                </a:solidFill>
              </a:rPr>
              <a:t> </a:t>
            </a:r>
            <a:r>
              <a:rPr lang="it-IT" sz="1600" dirty="0" err="1">
                <a:solidFill>
                  <a:srgbClr val="1C1C19"/>
                </a:solidFill>
              </a:rPr>
              <a:t>developed</a:t>
            </a:r>
            <a:r>
              <a:rPr lang="it-IT" sz="1600" dirty="0">
                <a:solidFill>
                  <a:srgbClr val="1C1C19"/>
                </a:solidFill>
              </a:rPr>
              <a:t> after drilling </a:t>
            </a:r>
            <a:endParaRPr lang="it-IT" sz="1600" dirty="0">
              <a:solidFill>
                <a:srgbClr val="1C1C19"/>
              </a:solidFill>
              <a:effectLst/>
            </a:endParaRPr>
          </a:p>
        </p:txBody>
      </p:sp>
      <p:pic>
        <p:nvPicPr>
          <p:cNvPr id="4" name="Segnaposto contenuto 4">
            <a:extLst>
              <a:ext uri="{FF2B5EF4-FFF2-40B4-BE49-F238E27FC236}">
                <a16:creationId xmlns:a16="http://schemas.microsoft.com/office/drawing/2014/main" id="{818BF11F-FA96-3BCB-09B2-34CCDBB1884E}"/>
              </a:ext>
            </a:extLst>
          </p:cNvPr>
          <p:cNvPicPr>
            <a:picLocks noChangeAspect="1"/>
          </p:cNvPicPr>
          <p:nvPr/>
        </p:nvPicPr>
        <p:blipFill rotWithShape="1">
          <a:blip r:embed="rId2"/>
          <a:srcRect l="6289" t="13491" r="17754" b="53088"/>
          <a:stretch/>
        </p:blipFill>
        <p:spPr>
          <a:xfrm>
            <a:off x="2664426" y="2374457"/>
            <a:ext cx="6730570" cy="4190730"/>
          </a:xfrm>
          <a:prstGeom prst="rect">
            <a:avLst/>
          </a:prstGeom>
        </p:spPr>
      </p:pic>
      <p:sp>
        <p:nvSpPr>
          <p:cNvPr id="8" name="CasellaDiTesto 7">
            <a:extLst>
              <a:ext uri="{FF2B5EF4-FFF2-40B4-BE49-F238E27FC236}">
                <a16:creationId xmlns:a16="http://schemas.microsoft.com/office/drawing/2014/main" id="{5F609041-A5F7-C07D-6779-1FA9C894F150}"/>
              </a:ext>
            </a:extLst>
          </p:cNvPr>
          <p:cNvSpPr txBox="1"/>
          <p:nvPr/>
        </p:nvSpPr>
        <p:spPr>
          <a:xfrm>
            <a:off x="210439" y="1629858"/>
            <a:ext cx="8452358" cy="646331"/>
          </a:xfrm>
          <a:prstGeom prst="rect">
            <a:avLst/>
          </a:prstGeom>
          <a:noFill/>
        </p:spPr>
        <p:txBody>
          <a:bodyPr wrap="square">
            <a:spAutoFit/>
          </a:bodyPr>
          <a:lstStyle/>
          <a:p>
            <a:pPr algn="ctr"/>
            <a:r>
              <a:rPr lang="en-US" sz="1800" i="0" u="none" strike="noStrike" dirty="0" err="1">
                <a:solidFill>
                  <a:srgbClr val="000000"/>
                </a:solidFill>
                <a:effectLst/>
                <a:latin typeface="Arial Rounded MT Bold" panose="020F0704030504030204" pitchFamily="34" charset="77"/>
              </a:rPr>
              <a:t>Optimising</a:t>
            </a:r>
            <a:r>
              <a:rPr lang="en-US" sz="1800" i="0" u="none" strike="noStrike" dirty="0">
                <a:solidFill>
                  <a:srgbClr val="000000"/>
                </a:solidFill>
                <a:effectLst/>
                <a:latin typeface="Arial Rounded MT Bold" panose="020F0704030504030204" pitchFamily="34" charset="77"/>
              </a:rPr>
              <a:t> access to </a:t>
            </a:r>
            <a:r>
              <a:rPr lang="en-GB" sz="1800" i="0" u="none" strike="noStrike" dirty="0">
                <a:solidFill>
                  <a:srgbClr val="000000"/>
                </a:solidFill>
                <a:effectLst/>
                <a:latin typeface="Arial Rounded MT Bold" panose="020F0704030504030204" pitchFamily="34" charset="77"/>
              </a:rPr>
              <a:t>deep geothermal resources with </a:t>
            </a:r>
            <a:r>
              <a:rPr lang="en-US" sz="1800" i="0" u="none" strike="noStrike" dirty="0">
                <a:solidFill>
                  <a:srgbClr val="000000"/>
                </a:solidFill>
                <a:effectLst/>
                <a:latin typeface="Arial Rounded MT Bold" panose="020F0704030504030204" pitchFamily="34" charset="77"/>
              </a:rPr>
              <a:t>new state-of-the-art </a:t>
            </a:r>
            <a:r>
              <a:rPr lang="en-GB" sz="1800" i="0" u="none" strike="noStrike" dirty="0">
                <a:solidFill>
                  <a:srgbClr val="000000"/>
                </a:solidFill>
                <a:effectLst/>
                <a:latin typeface="Arial Rounded MT Bold" panose="020F0704030504030204" pitchFamily="34" charset="77"/>
              </a:rPr>
              <a:t>drilling technologies to unleash clean, </a:t>
            </a:r>
            <a:r>
              <a:rPr lang="en-US" sz="1800" i="0" u="none" strike="noStrike" dirty="0">
                <a:solidFill>
                  <a:srgbClr val="000000"/>
                </a:solidFill>
                <a:effectLst/>
                <a:latin typeface="Arial Rounded MT Bold" panose="020F0704030504030204" pitchFamily="34" charset="77"/>
              </a:rPr>
              <a:t>abundant </a:t>
            </a:r>
            <a:r>
              <a:rPr lang="en-GB" sz="1800" i="0" u="none" strike="noStrike" dirty="0">
                <a:solidFill>
                  <a:srgbClr val="000000"/>
                </a:solidFill>
                <a:effectLst/>
                <a:latin typeface="Arial Rounded MT Bold" panose="020F0704030504030204" pitchFamily="34" charset="77"/>
              </a:rPr>
              <a:t>energy from the Earth</a:t>
            </a:r>
            <a:endParaRPr lang="it-IT" sz="24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ndParaRPr>
          </a:p>
        </p:txBody>
      </p:sp>
      <p:sp>
        <p:nvSpPr>
          <p:cNvPr id="9" name="Titolo 1">
            <a:extLst>
              <a:ext uri="{FF2B5EF4-FFF2-40B4-BE49-F238E27FC236}">
                <a16:creationId xmlns:a16="http://schemas.microsoft.com/office/drawing/2014/main" id="{99783313-B87F-F3E2-AA56-AC985C61D7CC}"/>
              </a:ext>
            </a:extLst>
          </p:cNvPr>
          <p:cNvSpPr txBox="1">
            <a:spLocks/>
          </p:cNvSpPr>
          <p:nvPr/>
        </p:nvSpPr>
        <p:spPr>
          <a:xfrm>
            <a:off x="1280731" y="2607845"/>
            <a:ext cx="1200149" cy="838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D693C"/>
                </a:solidFill>
                <a:latin typeface="Arial" panose="020B0604020202020204" pitchFamily="34" charset="0"/>
                <a:ea typeface="+mj-ea"/>
                <a:cs typeface="Arial" panose="020B0604020202020204" pitchFamily="34" charset="0"/>
              </a:defRPr>
            </a:lvl1pPr>
          </a:lstStyle>
          <a:p>
            <a:r>
              <a:rPr lang="it-IT" sz="2800" b="1" dirty="0">
                <a:solidFill>
                  <a:srgbClr val="EA6638"/>
                </a:solidFill>
                <a:latin typeface="Arial Rounded MT Bold" panose="020F0704030504030204" pitchFamily="34" charset="77"/>
              </a:rPr>
              <a:t>Goals</a:t>
            </a:r>
            <a:endParaRPr lang="it-IT" dirty="0">
              <a:latin typeface="Arial Rounded MT Bold" panose="020F0704030504030204" pitchFamily="34" charset="77"/>
            </a:endParaRPr>
          </a:p>
        </p:txBody>
      </p:sp>
      <p:sp>
        <p:nvSpPr>
          <p:cNvPr id="5" name="Ovale 4">
            <a:extLst>
              <a:ext uri="{FF2B5EF4-FFF2-40B4-BE49-F238E27FC236}">
                <a16:creationId xmlns:a16="http://schemas.microsoft.com/office/drawing/2014/main" id="{1F5B6406-BF54-410B-D176-7EF48A202882}"/>
              </a:ext>
            </a:extLst>
          </p:cNvPr>
          <p:cNvSpPr/>
          <p:nvPr/>
        </p:nvSpPr>
        <p:spPr>
          <a:xfrm>
            <a:off x="6572250" y="4495800"/>
            <a:ext cx="2200275" cy="40005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886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C5B014-D23F-825B-151C-0FB7D7761C97}"/>
              </a:ext>
            </a:extLst>
          </p:cNvPr>
          <p:cNvSpPr>
            <a:spLocks noGrp="1"/>
          </p:cNvSpPr>
          <p:nvPr>
            <p:ph type="title"/>
          </p:nvPr>
        </p:nvSpPr>
        <p:spPr>
          <a:xfrm>
            <a:off x="555498" y="883718"/>
            <a:ext cx="6933685" cy="838073"/>
          </a:xfrm>
        </p:spPr>
        <p:txBody>
          <a:bodyPr>
            <a:normAutofit/>
          </a:bodyPr>
          <a:lstStyle/>
          <a:p>
            <a:pPr algn="ctr"/>
            <a:r>
              <a:rPr lang="it-IT" sz="2800" b="1" dirty="0">
                <a:solidFill>
                  <a:srgbClr val="EA6638"/>
                </a:solidFill>
                <a:effectLst/>
                <a:latin typeface="Arial Rounded MT Bold" panose="020F0704030504030204" pitchFamily="34" charset="77"/>
              </a:rPr>
              <a:t>INNOVATIVE DRILLING TECHNOLOGY </a:t>
            </a:r>
            <a:endParaRPr lang="it-IT" sz="2800" dirty="0">
              <a:latin typeface="Arial Rounded MT Bold" panose="020F0704030504030204" pitchFamily="34" charset="77"/>
            </a:endParaRPr>
          </a:p>
        </p:txBody>
      </p:sp>
      <p:pic>
        <p:nvPicPr>
          <p:cNvPr id="4" name="Immagine 3">
            <a:extLst>
              <a:ext uri="{FF2B5EF4-FFF2-40B4-BE49-F238E27FC236}">
                <a16:creationId xmlns:a16="http://schemas.microsoft.com/office/drawing/2014/main" id="{75AF07ED-24EE-D548-AE15-BD6DF9E0F8C0}"/>
              </a:ext>
            </a:extLst>
          </p:cNvPr>
          <p:cNvPicPr>
            <a:picLocks noChangeAspect="1"/>
          </p:cNvPicPr>
          <p:nvPr/>
        </p:nvPicPr>
        <p:blipFill>
          <a:blip r:embed="rId2"/>
          <a:stretch>
            <a:fillRect/>
          </a:stretch>
        </p:blipFill>
        <p:spPr>
          <a:xfrm>
            <a:off x="4607864" y="2331000"/>
            <a:ext cx="4016502" cy="3122585"/>
          </a:xfrm>
          <a:prstGeom prst="rect">
            <a:avLst/>
          </a:prstGeom>
        </p:spPr>
      </p:pic>
      <p:sp>
        <p:nvSpPr>
          <p:cNvPr id="6" name="CasellaDiTesto 5">
            <a:extLst>
              <a:ext uri="{FF2B5EF4-FFF2-40B4-BE49-F238E27FC236}">
                <a16:creationId xmlns:a16="http://schemas.microsoft.com/office/drawing/2014/main" id="{5BAD8697-EF4F-05A8-3EA2-0014DB3C458D}"/>
              </a:ext>
            </a:extLst>
          </p:cNvPr>
          <p:cNvSpPr txBox="1"/>
          <p:nvPr/>
        </p:nvSpPr>
        <p:spPr>
          <a:xfrm>
            <a:off x="555498" y="1721791"/>
            <a:ext cx="3789859" cy="1477328"/>
          </a:xfrm>
          <a:prstGeom prst="rect">
            <a:avLst/>
          </a:prstGeom>
          <a:noFill/>
        </p:spPr>
        <p:txBody>
          <a:bodyPr wrap="square">
            <a:spAutoFit/>
          </a:bodyPr>
          <a:lstStyle/>
          <a:p>
            <a:r>
              <a:rPr lang="it-IT" sz="1800" dirty="0">
                <a:solidFill>
                  <a:srgbClr val="1C1C19"/>
                </a:solidFill>
                <a:effectLst/>
                <a:latin typeface="Arial" panose="020B0604020202020204" pitchFamily="34" charset="0"/>
                <a:cs typeface="Arial" panose="020B0604020202020204" pitchFamily="34" charset="0"/>
              </a:rPr>
              <a:t>A </a:t>
            </a:r>
            <a:r>
              <a:rPr lang="it-IT" sz="1800" b="1" dirty="0">
                <a:solidFill>
                  <a:srgbClr val="1C1C19"/>
                </a:solidFill>
                <a:effectLst/>
                <a:latin typeface="Arial" panose="020B0604020202020204" pitchFamily="34" charset="0"/>
                <a:cs typeface="Arial" panose="020B0604020202020204" pitchFamily="34" charset="0"/>
              </a:rPr>
              <a:t>laser</a:t>
            </a:r>
            <a:r>
              <a:rPr lang="it-IT" sz="1800" dirty="0">
                <a:solidFill>
                  <a:srgbClr val="1C1C19"/>
                </a:solidFill>
                <a:effectLst/>
                <a:latin typeface="Arial" panose="020B0604020202020204" pitchFamily="34" charset="0"/>
                <a:cs typeface="Arial" panose="020B0604020202020204" pitchFamily="34" charset="0"/>
              </a:rPr>
              <a:t> </a:t>
            </a:r>
            <a:r>
              <a:rPr lang="it-IT" sz="1800" dirty="0" err="1">
                <a:solidFill>
                  <a:srgbClr val="1C1C19"/>
                </a:solidFill>
                <a:effectLst/>
                <a:latin typeface="Arial" panose="020B0604020202020204" pitchFamily="34" charset="0"/>
                <a:cs typeface="Arial" panose="020B0604020202020204" pitchFamily="34" charset="0"/>
              </a:rPr>
              <a:t>propulsion</a:t>
            </a:r>
            <a:r>
              <a:rPr lang="it-IT" sz="1800" dirty="0">
                <a:solidFill>
                  <a:srgbClr val="1C1C19"/>
                </a:solidFill>
                <a:effectLst/>
                <a:latin typeface="Arial" panose="020B0604020202020204" pitchFamily="34" charset="0"/>
                <a:cs typeface="Arial" panose="020B0604020202020204" pitchFamily="34" charset="0"/>
              </a:rPr>
              <a:t> drilling </a:t>
            </a:r>
            <a:r>
              <a:rPr lang="it-IT" sz="1800" dirty="0" err="1">
                <a:solidFill>
                  <a:srgbClr val="1C1C19"/>
                </a:solidFill>
                <a:effectLst/>
                <a:latin typeface="Arial" panose="020B0604020202020204" pitchFamily="34" charset="0"/>
                <a:cs typeface="Arial" panose="020B0604020202020204" pitchFamily="34" charset="0"/>
              </a:rPr>
              <a:t>method</a:t>
            </a:r>
            <a:r>
              <a:rPr lang="it-IT" dirty="0">
                <a:solidFill>
                  <a:srgbClr val="1C1C19"/>
                </a:solidFill>
                <a:latin typeface="Arial" panose="020B0604020202020204" pitchFamily="34" charset="0"/>
                <a:cs typeface="Arial" panose="020B0604020202020204" pitchFamily="34" charset="0"/>
              </a:rPr>
              <a:t> </a:t>
            </a:r>
            <a:r>
              <a:rPr lang="it-IT" dirty="0" err="1">
                <a:solidFill>
                  <a:srgbClr val="1C1C19"/>
                </a:solidFill>
                <a:latin typeface="Arial" panose="020B0604020202020204" pitchFamily="34" charset="0"/>
                <a:cs typeface="Arial" panose="020B0604020202020204" pitchFamily="34" charset="0"/>
              </a:rPr>
              <a:t>is</a:t>
            </a:r>
            <a:r>
              <a:rPr lang="it-IT" sz="1800" dirty="0">
                <a:solidFill>
                  <a:srgbClr val="1C1C19"/>
                </a:solidFill>
                <a:effectLst/>
                <a:latin typeface="Arial" panose="020B0604020202020204" pitchFamily="34" charset="0"/>
                <a:cs typeface="Arial" panose="020B0604020202020204" pitchFamily="34" charset="0"/>
              </a:rPr>
              <a:t> </a:t>
            </a:r>
            <a:r>
              <a:rPr lang="it-IT" sz="1800" dirty="0" err="1">
                <a:solidFill>
                  <a:srgbClr val="1C1C19"/>
                </a:solidFill>
                <a:effectLst/>
                <a:latin typeface="Arial" panose="020B0604020202020204" pitchFamily="34" charset="0"/>
                <a:cs typeface="Arial" panose="020B0604020202020204" pitchFamily="34" charset="0"/>
              </a:rPr>
              <a:t>combined</a:t>
            </a:r>
            <a:r>
              <a:rPr lang="it-IT" sz="1800" dirty="0">
                <a:solidFill>
                  <a:srgbClr val="1C1C19"/>
                </a:solidFill>
                <a:effectLst/>
                <a:latin typeface="Arial" panose="020B0604020202020204" pitchFamily="34" charset="0"/>
                <a:cs typeface="Arial" panose="020B0604020202020204" pitchFamily="34" charset="0"/>
              </a:rPr>
              <a:t> with </a:t>
            </a:r>
            <a:r>
              <a:rPr lang="it-IT" sz="1800" b="1" dirty="0" err="1">
                <a:solidFill>
                  <a:srgbClr val="1C1C19"/>
                </a:solidFill>
                <a:effectLst/>
                <a:latin typeface="Arial" panose="020B0604020202020204" pitchFamily="34" charset="0"/>
                <a:cs typeface="Arial" panose="020B0604020202020204" pitchFamily="34" charset="0"/>
              </a:rPr>
              <a:t>cryogenic</a:t>
            </a:r>
            <a:r>
              <a:rPr lang="it-IT" sz="1800" b="1" dirty="0">
                <a:solidFill>
                  <a:srgbClr val="1C1C19"/>
                </a:solidFill>
                <a:effectLst/>
                <a:latin typeface="Arial" panose="020B0604020202020204" pitchFamily="34" charset="0"/>
                <a:cs typeface="Arial" panose="020B0604020202020204" pitchFamily="34" charset="0"/>
              </a:rPr>
              <a:t> </a:t>
            </a:r>
            <a:r>
              <a:rPr lang="it-IT" sz="1800" b="1" dirty="0" err="1">
                <a:solidFill>
                  <a:srgbClr val="1C1C19"/>
                </a:solidFill>
                <a:effectLst/>
                <a:latin typeface="Arial" panose="020B0604020202020204" pitchFamily="34" charset="0"/>
                <a:cs typeface="Arial" panose="020B0604020202020204" pitchFamily="34" charset="0"/>
              </a:rPr>
              <a:t>gaseous</a:t>
            </a:r>
            <a:r>
              <a:rPr lang="it-IT" sz="1800" b="1" dirty="0">
                <a:solidFill>
                  <a:srgbClr val="1C1C19"/>
                </a:solidFill>
                <a:effectLst/>
                <a:latin typeface="Arial" panose="020B0604020202020204" pitchFamily="34" charset="0"/>
                <a:cs typeface="Arial" panose="020B0604020202020204" pitchFamily="34" charset="0"/>
              </a:rPr>
              <a:t> flushing </a:t>
            </a:r>
            <a:r>
              <a:rPr lang="it-IT" sz="1800" dirty="0">
                <a:solidFill>
                  <a:srgbClr val="1C1C19"/>
                </a:solidFill>
                <a:effectLst/>
                <a:latin typeface="Arial" panose="020B0604020202020204" pitchFamily="34" charset="0"/>
                <a:cs typeface="Arial" panose="020B0604020202020204" pitchFamily="34" charset="0"/>
              </a:rPr>
              <a:t>for </a:t>
            </a:r>
            <a:r>
              <a:rPr lang="it-IT" sz="1800" dirty="0" err="1">
                <a:solidFill>
                  <a:srgbClr val="1C1C19"/>
                </a:solidFill>
                <a:effectLst/>
                <a:latin typeface="Arial" panose="020B0604020202020204" pitchFamily="34" charset="0"/>
                <a:cs typeface="Arial" panose="020B0604020202020204" pitchFamily="34" charset="0"/>
              </a:rPr>
              <a:t>cooling</a:t>
            </a:r>
            <a:r>
              <a:rPr lang="it-IT" sz="1800" dirty="0">
                <a:solidFill>
                  <a:srgbClr val="1C1C19"/>
                </a:solidFill>
                <a:effectLst/>
                <a:latin typeface="Arial" panose="020B0604020202020204" pitchFamily="34" charset="0"/>
                <a:cs typeface="Arial" panose="020B0604020202020204" pitchFamily="34" charset="0"/>
              </a:rPr>
              <a:t> the laser drill head. </a:t>
            </a:r>
          </a:p>
          <a:p>
            <a:endParaRPr lang="it-IT" sz="1800" dirty="0">
              <a:solidFill>
                <a:srgbClr val="1C1C19"/>
              </a:solidFill>
              <a:effectLst/>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92C3FAB8-5892-5CC9-1C2D-FEA2255D889E}"/>
              </a:ext>
            </a:extLst>
          </p:cNvPr>
          <p:cNvSpPr txBox="1"/>
          <p:nvPr/>
        </p:nvSpPr>
        <p:spPr>
          <a:xfrm>
            <a:off x="620011" y="3975311"/>
            <a:ext cx="3789859" cy="2031325"/>
          </a:xfrm>
          <a:prstGeom prst="rect">
            <a:avLst/>
          </a:prstGeom>
          <a:noFill/>
        </p:spPr>
        <p:txBody>
          <a:bodyPr wrap="square">
            <a:spAutoFit/>
          </a:bodyPr>
          <a:lstStyle/>
          <a:p>
            <a:r>
              <a:rPr lang="en-US" dirty="0">
                <a:solidFill>
                  <a:srgbClr val="1C1C19"/>
                </a:solidFill>
                <a:latin typeface="Arial" panose="020B0604020202020204" pitchFamily="34" charset="0"/>
                <a:cs typeface="Arial" panose="020B0604020202020204" pitchFamily="34" charset="0"/>
              </a:rPr>
              <a:t>In case a glazed layer is formed on the borehole walls, the obtained systems are physically isolated from the surrounding formations and immediately developed after drilling without requiring further casing activities</a:t>
            </a:r>
            <a:r>
              <a:rPr lang="de-DE" dirty="0">
                <a:solidFill>
                  <a:srgbClr val="1C1C19"/>
                </a:solidFill>
                <a:latin typeface="Arial" panose="020B0604020202020204" pitchFamily="34" charset="0"/>
                <a:cs typeface="Arial" panose="020B0604020202020204" pitchFamily="34" charset="0"/>
              </a:rPr>
              <a:t>.</a:t>
            </a:r>
            <a:endParaRPr lang="it-IT" dirty="0">
              <a:solidFill>
                <a:srgbClr val="1C1C19"/>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5C362E7E-34AC-F800-D930-ECC34C53DF59}"/>
              </a:ext>
            </a:extLst>
          </p:cNvPr>
          <p:cNvSpPr txBox="1"/>
          <p:nvPr/>
        </p:nvSpPr>
        <p:spPr>
          <a:xfrm>
            <a:off x="983517" y="3070875"/>
            <a:ext cx="3588483" cy="646331"/>
          </a:xfrm>
          <a:prstGeom prst="rect">
            <a:avLst/>
          </a:prstGeom>
          <a:noFill/>
        </p:spPr>
        <p:txBody>
          <a:bodyPr wrap="none" rtlCol="0">
            <a:spAutoFit/>
          </a:bodyPr>
          <a:lstStyle/>
          <a:p>
            <a:r>
              <a:rPr lang="it-IT" dirty="0" err="1">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a typeface="+mj-ea"/>
                <a:cs typeface="Arial" panose="020B0604020202020204" pitchFamily="34" charset="0"/>
              </a:rPr>
              <a:t>Improved</a:t>
            </a:r>
            <a:r>
              <a:rPr lang="it-IT"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a typeface="+mj-ea"/>
                <a:cs typeface="Arial" panose="020B0604020202020204" pitchFamily="34" charset="0"/>
              </a:rPr>
              <a:t> ROP</a:t>
            </a:r>
          </a:p>
          <a:p>
            <a:r>
              <a:rPr lang="it-IT" dirty="0" err="1">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a typeface="+mj-ea"/>
                <a:cs typeface="Arial" panose="020B0604020202020204" pitchFamily="34" charset="0"/>
              </a:rPr>
              <a:t>Reduced</a:t>
            </a:r>
            <a:r>
              <a:rPr lang="it-IT"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a typeface="+mj-ea"/>
                <a:cs typeface="Arial" panose="020B0604020202020204" pitchFamily="34" charset="0"/>
              </a:rPr>
              <a:t> drilling time and cost</a:t>
            </a:r>
          </a:p>
        </p:txBody>
      </p:sp>
      <p:sp>
        <p:nvSpPr>
          <p:cNvPr id="7" name="CasellaDiTesto 6">
            <a:extLst>
              <a:ext uri="{FF2B5EF4-FFF2-40B4-BE49-F238E27FC236}">
                <a16:creationId xmlns:a16="http://schemas.microsoft.com/office/drawing/2014/main" id="{57329D0B-8AFE-3DD1-CDCE-FE6821A30B31}"/>
              </a:ext>
            </a:extLst>
          </p:cNvPr>
          <p:cNvSpPr txBox="1"/>
          <p:nvPr/>
        </p:nvSpPr>
        <p:spPr>
          <a:xfrm>
            <a:off x="1083498" y="5974282"/>
            <a:ext cx="2733857" cy="646331"/>
          </a:xfrm>
          <a:prstGeom prst="rect">
            <a:avLst/>
          </a:prstGeom>
          <a:noFill/>
        </p:spPr>
        <p:txBody>
          <a:bodyPr wrap="square" rtlCol="0">
            <a:spAutoFit/>
          </a:bodyPr>
          <a:lstStyle/>
          <a:p>
            <a:r>
              <a:rPr lang="it-IT" dirty="0" err="1">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a typeface="+mj-ea"/>
                <a:cs typeface="Arial" panose="020B0604020202020204" pitchFamily="34" charset="0"/>
              </a:rPr>
              <a:t>Reduced</a:t>
            </a:r>
            <a:r>
              <a:rPr lang="it-IT"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77"/>
                <a:ea typeface="+mj-ea"/>
                <a:cs typeface="Arial" panose="020B0604020202020204" pitchFamily="34" charset="0"/>
              </a:rPr>
              <a:t> time and cost for setting up the HE</a:t>
            </a:r>
          </a:p>
        </p:txBody>
      </p:sp>
    </p:spTree>
    <p:extLst>
      <p:ext uri="{BB962C8B-B14F-4D97-AF65-F5344CB8AC3E}">
        <p14:creationId xmlns:p14="http://schemas.microsoft.com/office/powerpoint/2010/main" val="28494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BEA84-84BE-932E-D9A9-0E044FC710FA}"/>
              </a:ext>
            </a:extLst>
          </p:cNvPr>
          <p:cNvSpPr>
            <a:spLocks noGrp="1"/>
          </p:cNvSpPr>
          <p:nvPr>
            <p:ph type="title"/>
          </p:nvPr>
        </p:nvSpPr>
        <p:spPr/>
        <p:txBody>
          <a:bodyPr>
            <a:normAutofit/>
          </a:bodyPr>
          <a:lstStyle/>
          <a:p>
            <a:pPr algn="ctr"/>
            <a:r>
              <a:rPr lang="it-IT" sz="2800" b="1" dirty="0">
                <a:solidFill>
                  <a:srgbClr val="EA6638"/>
                </a:solidFill>
                <a:effectLst/>
                <a:latin typeface="Arial Rounded MT Bold" panose="020F0704030504030204" pitchFamily="34" charset="77"/>
              </a:rPr>
              <a:t>THE </a:t>
            </a:r>
            <a:r>
              <a:rPr lang="it-IT" sz="2800" b="1" dirty="0" err="1">
                <a:solidFill>
                  <a:srgbClr val="EA6638"/>
                </a:solidFill>
                <a:effectLst/>
                <a:latin typeface="Arial Rounded MT Bold" panose="020F0704030504030204" pitchFamily="34" charset="77"/>
              </a:rPr>
              <a:t>DeepU</a:t>
            </a:r>
            <a:r>
              <a:rPr lang="it-IT" sz="2800" b="1" dirty="0">
                <a:solidFill>
                  <a:srgbClr val="EA6638"/>
                </a:solidFill>
                <a:effectLst/>
                <a:latin typeface="Arial Rounded MT Bold" panose="020F0704030504030204" pitchFamily="34" charset="77"/>
              </a:rPr>
              <a:t> PROJECT </a:t>
            </a:r>
            <a:r>
              <a:rPr lang="it-IT" sz="2800" b="1" dirty="0">
                <a:solidFill>
                  <a:srgbClr val="EA6638"/>
                </a:solidFill>
                <a:latin typeface="Arial Rounded MT Bold" panose="020F0704030504030204" pitchFamily="34" charset="77"/>
              </a:rPr>
              <a:t>OBJECTIVES</a:t>
            </a:r>
          </a:p>
        </p:txBody>
      </p:sp>
      <p:sp>
        <p:nvSpPr>
          <p:cNvPr id="3" name="Segnaposto contenuto 2">
            <a:extLst>
              <a:ext uri="{FF2B5EF4-FFF2-40B4-BE49-F238E27FC236}">
                <a16:creationId xmlns:a16="http://schemas.microsoft.com/office/drawing/2014/main" id="{86BF6204-E57C-811E-457C-AD78976110A5}"/>
              </a:ext>
            </a:extLst>
          </p:cNvPr>
          <p:cNvSpPr>
            <a:spLocks noGrp="1"/>
          </p:cNvSpPr>
          <p:nvPr>
            <p:ph idx="1"/>
          </p:nvPr>
        </p:nvSpPr>
        <p:spPr/>
        <p:txBody>
          <a:bodyPr>
            <a:normAutofit/>
          </a:bodyPr>
          <a:lstStyle/>
          <a:p>
            <a:r>
              <a:rPr lang="it-IT" b="1" dirty="0" err="1"/>
              <a:t>Develop</a:t>
            </a:r>
            <a:r>
              <a:rPr lang="it-IT" b="1" dirty="0"/>
              <a:t> and calibrate the drilling </a:t>
            </a:r>
            <a:r>
              <a:rPr lang="it-IT" b="1" dirty="0" err="1"/>
              <a:t>technology</a:t>
            </a:r>
            <a:r>
              <a:rPr lang="it-IT" b="1" dirty="0"/>
              <a:t> </a:t>
            </a:r>
            <a:r>
              <a:rPr lang="it-IT" dirty="0"/>
              <a:t>by: </a:t>
            </a:r>
          </a:p>
          <a:p>
            <a:pPr lvl="1"/>
            <a:r>
              <a:rPr lang="it-IT" dirty="0" err="1"/>
              <a:t>selecting</a:t>
            </a:r>
            <a:r>
              <a:rPr lang="it-IT" dirty="0"/>
              <a:t> a </a:t>
            </a:r>
            <a:r>
              <a:rPr lang="it-IT" dirty="0" err="1"/>
              <a:t>cryogenic</a:t>
            </a:r>
            <a:r>
              <a:rPr lang="it-IT" dirty="0"/>
              <a:t> gas </a:t>
            </a:r>
            <a:r>
              <a:rPr lang="it-IT" dirty="0" err="1"/>
              <a:t>able</a:t>
            </a:r>
            <a:r>
              <a:rPr lang="it-IT" dirty="0"/>
              <a:t> to cool in a </a:t>
            </a:r>
            <a:r>
              <a:rPr lang="it-IT" dirty="0" err="1"/>
              <a:t>controlled</a:t>
            </a:r>
            <a:r>
              <a:rPr lang="it-IT" dirty="0"/>
              <a:t> </a:t>
            </a:r>
            <a:r>
              <a:rPr lang="it-IT" dirty="0" err="1"/>
              <a:t>manner</a:t>
            </a:r>
            <a:r>
              <a:rPr lang="it-IT" dirty="0"/>
              <a:t> the rock </a:t>
            </a:r>
            <a:r>
              <a:rPr lang="it-IT" dirty="0" err="1"/>
              <a:t>melted</a:t>
            </a:r>
            <a:r>
              <a:rPr lang="it-IT" dirty="0"/>
              <a:t> by a laser; </a:t>
            </a:r>
          </a:p>
          <a:p>
            <a:pPr lvl="1"/>
            <a:r>
              <a:rPr lang="it-IT" dirty="0" err="1"/>
              <a:t>developing</a:t>
            </a:r>
            <a:r>
              <a:rPr lang="it-IT" dirty="0"/>
              <a:t> an innovative </a:t>
            </a:r>
            <a:r>
              <a:rPr lang="it-IT" dirty="0" err="1"/>
              <a:t>lightweight</a:t>
            </a:r>
            <a:r>
              <a:rPr lang="it-IT" dirty="0"/>
              <a:t> drill </a:t>
            </a:r>
            <a:r>
              <a:rPr lang="it-IT" dirty="0" err="1"/>
              <a:t>string</a:t>
            </a:r>
            <a:r>
              <a:rPr lang="it-IT" dirty="0"/>
              <a:t> </a:t>
            </a:r>
            <a:r>
              <a:rPr lang="it-IT" dirty="0" err="1"/>
              <a:t>able</a:t>
            </a:r>
            <a:r>
              <a:rPr lang="it-IT" dirty="0"/>
              <a:t> to </a:t>
            </a:r>
            <a:r>
              <a:rPr lang="it-IT" dirty="0" err="1"/>
              <a:t>host</a:t>
            </a:r>
            <a:r>
              <a:rPr lang="it-IT" dirty="0"/>
              <a:t> the gas and the laser </a:t>
            </a:r>
            <a:r>
              <a:rPr lang="it-IT" dirty="0" err="1"/>
              <a:t>at</a:t>
            </a:r>
            <a:r>
              <a:rPr lang="it-IT" dirty="0"/>
              <a:t> the </a:t>
            </a:r>
            <a:r>
              <a:rPr lang="it-IT" dirty="0" err="1"/>
              <a:t>same</a:t>
            </a:r>
            <a:r>
              <a:rPr lang="it-IT" dirty="0"/>
              <a:t> time; </a:t>
            </a:r>
          </a:p>
          <a:p>
            <a:pPr lvl="1"/>
            <a:r>
              <a:rPr lang="it-IT" dirty="0" err="1"/>
              <a:t>developing</a:t>
            </a:r>
            <a:r>
              <a:rPr lang="it-IT" dirty="0"/>
              <a:t> </a:t>
            </a:r>
            <a:r>
              <a:rPr lang="it-IT" dirty="0" err="1"/>
              <a:t>specific</a:t>
            </a:r>
            <a:r>
              <a:rPr lang="it-IT" dirty="0"/>
              <a:t> temperature control </a:t>
            </a:r>
            <a:r>
              <a:rPr lang="it-IT" dirty="0" err="1"/>
              <a:t>analysis</a:t>
            </a:r>
            <a:r>
              <a:rPr lang="it-IT" dirty="0"/>
              <a:t> and innovative laser </a:t>
            </a:r>
            <a:r>
              <a:rPr lang="it-IT" dirty="0" err="1"/>
              <a:t>lenses</a:t>
            </a:r>
            <a:r>
              <a:rPr lang="it-IT" dirty="0"/>
              <a:t> </a:t>
            </a:r>
            <a:r>
              <a:rPr lang="it-IT" dirty="0" err="1"/>
              <a:t>able</a:t>
            </a:r>
            <a:r>
              <a:rPr lang="it-IT" dirty="0"/>
              <a:t> to </a:t>
            </a:r>
            <a:r>
              <a:rPr lang="it-IT" dirty="0" err="1"/>
              <a:t>convey</a:t>
            </a:r>
            <a:r>
              <a:rPr lang="it-IT" dirty="0"/>
              <a:t> the </a:t>
            </a:r>
            <a:r>
              <a:rPr lang="it-IT" dirty="0" err="1"/>
              <a:t>heat</a:t>
            </a:r>
            <a:r>
              <a:rPr lang="it-IT" dirty="0"/>
              <a:t> and to </a:t>
            </a:r>
            <a:r>
              <a:rPr lang="it-IT" dirty="0" err="1"/>
              <a:t>sustain</a:t>
            </a:r>
            <a:r>
              <a:rPr lang="it-IT" dirty="0"/>
              <a:t> </a:t>
            </a:r>
            <a:r>
              <a:rPr lang="it-IT" dirty="0" err="1"/>
              <a:t>multilateral</a:t>
            </a:r>
            <a:r>
              <a:rPr lang="it-IT" dirty="0"/>
              <a:t> drilling;</a:t>
            </a:r>
          </a:p>
          <a:p>
            <a:r>
              <a:rPr lang="it-IT" b="1" dirty="0"/>
              <a:t>Determine the </a:t>
            </a:r>
            <a:r>
              <a:rPr lang="it-IT" b="1" dirty="0" err="1"/>
              <a:t>physical-thermal</a:t>
            </a:r>
            <a:r>
              <a:rPr lang="it-IT" b="1" dirty="0"/>
              <a:t> </a:t>
            </a:r>
            <a:r>
              <a:rPr lang="it-IT" b="1" dirty="0" err="1"/>
              <a:t>phenomena</a:t>
            </a:r>
            <a:r>
              <a:rPr lang="it-IT" b="1" dirty="0"/>
              <a:t> </a:t>
            </a:r>
            <a:r>
              <a:rPr lang="it-IT" dirty="0" err="1"/>
              <a:t>affecting</a:t>
            </a:r>
            <a:r>
              <a:rPr lang="it-IT" dirty="0"/>
              <a:t> </a:t>
            </a:r>
            <a:r>
              <a:rPr lang="it-IT" dirty="0" err="1"/>
              <a:t>different</a:t>
            </a:r>
            <a:r>
              <a:rPr lang="it-IT" dirty="0"/>
              <a:t> </a:t>
            </a:r>
            <a:r>
              <a:rPr lang="it-IT" dirty="0" err="1"/>
              <a:t>kinds</a:t>
            </a:r>
            <a:r>
              <a:rPr lang="it-IT" dirty="0"/>
              <a:t> of rocks to </a:t>
            </a:r>
            <a:r>
              <a:rPr lang="it-IT" dirty="0" err="1"/>
              <a:t>assess</a:t>
            </a:r>
            <a:r>
              <a:rPr lang="it-IT" dirty="0"/>
              <a:t> the </a:t>
            </a:r>
            <a:r>
              <a:rPr lang="it-IT" dirty="0" err="1"/>
              <a:t>borehole</a:t>
            </a:r>
            <a:r>
              <a:rPr lang="it-IT" dirty="0"/>
              <a:t> </a:t>
            </a:r>
            <a:r>
              <a:rPr lang="it-IT" dirty="0" err="1"/>
              <a:t>wall</a:t>
            </a:r>
            <a:r>
              <a:rPr lang="it-IT" dirty="0"/>
              <a:t> </a:t>
            </a:r>
            <a:r>
              <a:rPr lang="it-IT" dirty="0" err="1"/>
              <a:t>vitrification</a:t>
            </a:r>
            <a:r>
              <a:rPr lang="it-IT" dirty="0"/>
              <a:t> and </a:t>
            </a:r>
            <a:r>
              <a:rPr lang="it-IT" dirty="0" err="1"/>
              <a:t>integrity</a:t>
            </a:r>
            <a:r>
              <a:rPr lang="it-IT" dirty="0"/>
              <a:t>;</a:t>
            </a:r>
          </a:p>
          <a:p>
            <a:r>
              <a:rPr lang="it-IT" b="1" dirty="0" err="1"/>
              <a:t>Evaluate</a:t>
            </a:r>
            <a:r>
              <a:rPr lang="it-IT" b="1" dirty="0"/>
              <a:t> the legislative </a:t>
            </a:r>
            <a:r>
              <a:rPr lang="it-IT" b="1" dirty="0" err="1"/>
              <a:t>aspects</a:t>
            </a:r>
            <a:r>
              <a:rPr lang="it-IT" b="1" dirty="0"/>
              <a:t> and </a:t>
            </a:r>
            <a:r>
              <a:rPr lang="it-IT" b="1" dirty="0" err="1"/>
              <a:t>environmental</a:t>
            </a:r>
            <a:r>
              <a:rPr lang="it-IT" b="1" dirty="0"/>
              <a:t> standards </a:t>
            </a:r>
            <a:r>
              <a:rPr lang="it-IT" dirty="0" err="1"/>
              <a:t>related</a:t>
            </a:r>
            <a:r>
              <a:rPr lang="it-IT" dirty="0"/>
              <a:t> to the </a:t>
            </a:r>
            <a:r>
              <a:rPr lang="it-IT" dirty="0" err="1"/>
              <a:t>innovation</a:t>
            </a:r>
            <a:r>
              <a:rPr lang="it-IT" dirty="0"/>
              <a:t> </a:t>
            </a:r>
            <a:r>
              <a:rPr lang="it-IT" dirty="0" err="1"/>
              <a:t>proposed</a:t>
            </a:r>
            <a:r>
              <a:rPr lang="it-IT" dirty="0"/>
              <a:t>;</a:t>
            </a:r>
          </a:p>
          <a:p>
            <a:r>
              <a:rPr lang="it-IT" b="1" dirty="0" err="1"/>
              <a:t>Define</a:t>
            </a:r>
            <a:r>
              <a:rPr lang="it-IT" b="1" dirty="0"/>
              <a:t> the </a:t>
            </a:r>
            <a:r>
              <a:rPr lang="it-IT" b="1" dirty="0" err="1"/>
              <a:t>DeepU</a:t>
            </a:r>
            <a:r>
              <a:rPr lang="it-IT" b="1" dirty="0"/>
              <a:t> </a:t>
            </a:r>
            <a:r>
              <a:rPr lang="it-IT" b="1" dirty="0" err="1"/>
              <a:t>geothermal</a:t>
            </a:r>
            <a:r>
              <a:rPr lang="it-IT" b="1" dirty="0"/>
              <a:t> exploitation </a:t>
            </a:r>
            <a:r>
              <a:rPr lang="it-IT" b="1" dirty="0" err="1"/>
              <a:t>potential</a:t>
            </a:r>
            <a:r>
              <a:rPr lang="it-IT" dirty="0"/>
              <a:t>, </a:t>
            </a:r>
            <a:r>
              <a:rPr lang="it-IT" dirty="0" err="1"/>
              <a:t>including</a:t>
            </a:r>
            <a:r>
              <a:rPr lang="it-IT" dirty="0"/>
              <a:t> </a:t>
            </a:r>
            <a:r>
              <a:rPr lang="it-IT" dirty="0" err="1"/>
              <a:t>economic</a:t>
            </a:r>
            <a:r>
              <a:rPr lang="it-IT" dirty="0"/>
              <a:t> </a:t>
            </a:r>
            <a:r>
              <a:rPr lang="it-IT" dirty="0" err="1"/>
              <a:t>analyses</a:t>
            </a:r>
            <a:r>
              <a:rPr lang="it-IT" dirty="0"/>
              <a:t>, </a:t>
            </a:r>
            <a:r>
              <a:rPr lang="it-IT" dirty="0" err="1"/>
              <a:t>based</a:t>
            </a:r>
            <a:r>
              <a:rPr lang="it-IT" dirty="0"/>
              <a:t> on case studies </a:t>
            </a:r>
            <a:r>
              <a:rPr lang="it-IT" dirty="0" err="1"/>
              <a:t>modelling</a:t>
            </a:r>
            <a:r>
              <a:rPr lang="it-IT" dirty="0"/>
              <a:t>.</a:t>
            </a:r>
          </a:p>
          <a:p>
            <a:endParaRPr lang="it-IT" dirty="0"/>
          </a:p>
        </p:txBody>
      </p:sp>
    </p:spTree>
    <p:extLst>
      <p:ext uri="{BB962C8B-B14F-4D97-AF65-F5344CB8AC3E}">
        <p14:creationId xmlns:p14="http://schemas.microsoft.com/office/powerpoint/2010/main" val="47906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0A8C403-1AAD-BF65-3E2D-2705C87B9094}"/>
              </a:ext>
            </a:extLst>
          </p:cNvPr>
          <p:cNvSpPr>
            <a:spLocks noGrp="1"/>
          </p:cNvSpPr>
          <p:nvPr>
            <p:ph type="title"/>
          </p:nvPr>
        </p:nvSpPr>
        <p:spPr/>
        <p:txBody>
          <a:bodyPr>
            <a:normAutofit fontScale="90000"/>
          </a:bodyPr>
          <a:lstStyle/>
          <a:p>
            <a:pPr algn="ctr"/>
            <a:r>
              <a:rPr lang="it-IT" sz="2800" b="1" dirty="0">
                <a:solidFill>
                  <a:srgbClr val="EA6638"/>
                </a:solidFill>
                <a:latin typeface="Arial Rounded MT Bold" panose="020F0704030504030204" pitchFamily="34" charset="77"/>
              </a:rPr>
              <a:t>A NOVEL PROCESSING HEAD </a:t>
            </a:r>
            <a:br>
              <a:rPr lang="it-IT" sz="2800" b="1" dirty="0">
                <a:solidFill>
                  <a:srgbClr val="EA6638"/>
                </a:solidFill>
                <a:latin typeface="Arial Rounded MT Bold" panose="020F0704030504030204" pitchFamily="34" charset="77"/>
              </a:rPr>
            </a:br>
            <a:r>
              <a:rPr lang="it-IT" sz="2800" b="1" dirty="0">
                <a:solidFill>
                  <a:srgbClr val="EA6638"/>
                </a:solidFill>
                <a:latin typeface="Arial Rounded MT Bold" panose="020F0704030504030204" pitchFamily="34" charset="77"/>
              </a:rPr>
              <a:t>FOR LASER DRILLING</a:t>
            </a:r>
          </a:p>
        </p:txBody>
      </p:sp>
      <p:sp>
        <p:nvSpPr>
          <p:cNvPr id="3" name="Segnaposto contenuto 2">
            <a:extLst>
              <a:ext uri="{FF2B5EF4-FFF2-40B4-BE49-F238E27FC236}">
                <a16:creationId xmlns:a16="http://schemas.microsoft.com/office/drawing/2014/main" id="{4E16CA94-591E-2842-A5E2-BC0D1D7C10A0}"/>
              </a:ext>
            </a:extLst>
          </p:cNvPr>
          <p:cNvSpPr>
            <a:spLocks noGrp="1"/>
          </p:cNvSpPr>
          <p:nvPr>
            <p:ph idx="4294967295"/>
          </p:nvPr>
        </p:nvSpPr>
        <p:spPr>
          <a:xfrm>
            <a:off x="800100" y="2171700"/>
            <a:ext cx="7086600" cy="1466850"/>
          </a:xfrm>
        </p:spPr>
        <p:txBody>
          <a:bodyPr/>
          <a:lstStyle/>
          <a:p>
            <a:pPr marL="0" indent="0">
              <a:buNone/>
            </a:pPr>
            <a:r>
              <a:rPr lang="it-IT" sz="1800" dirty="0">
                <a:effectLst/>
                <a:latin typeface="ArialMT"/>
              </a:rPr>
              <a:t>With the help of the processing head, </a:t>
            </a:r>
            <a:r>
              <a:rPr lang="it-IT" sz="1800" dirty="0">
                <a:latin typeface="ArialMT"/>
              </a:rPr>
              <a:t>the </a:t>
            </a:r>
            <a:r>
              <a:rPr lang="it-IT" sz="1800" dirty="0" err="1">
                <a:latin typeface="ArialMT"/>
              </a:rPr>
              <a:t>cryogenic</a:t>
            </a:r>
            <a:r>
              <a:rPr lang="it-IT" sz="1800" dirty="0">
                <a:latin typeface="ArialMT"/>
              </a:rPr>
              <a:t> gas </a:t>
            </a:r>
            <a:r>
              <a:rPr lang="it-IT" sz="1800" dirty="0">
                <a:effectLst/>
                <a:latin typeface="ArialMT"/>
              </a:rPr>
              <a:t>stream </a:t>
            </a:r>
            <a:r>
              <a:rPr lang="it-IT" sz="1800" dirty="0" err="1">
                <a:effectLst/>
                <a:latin typeface="ArialMT"/>
              </a:rPr>
              <a:t>is</a:t>
            </a:r>
            <a:r>
              <a:rPr lang="it-IT" sz="1800" dirty="0">
                <a:effectLst/>
                <a:latin typeface="ArialMT"/>
              </a:rPr>
              <a:t> </a:t>
            </a:r>
            <a:r>
              <a:rPr lang="it-IT" sz="1800" dirty="0" err="1">
                <a:effectLst/>
                <a:latin typeface="ArialMT"/>
              </a:rPr>
              <a:t>directed</a:t>
            </a:r>
            <a:r>
              <a:rPr lang="it-IT" sz="1800" dirty="0">
                <a:effectLst/>
                <a:latin typeface="ArialMT"/>
              </a:rPr>
              <a:t> </a:t>
            </a:r>
            <a:r>
              <a:rPr lang="it-IT" sz="1800" dirty="0" err="1">
                <a:effectLst/>
                <a:latin typeface="ArialMT"/>
              </a:rPr>
              <a:t>onto</a:t>
            </a:r>
            <a:r>
              <a:rPr lang="it-IT" sz="1800" dirty="0">
                <a:effectLst/>
                <a:latin typeface="ArialMT"/>
              </a:rPr>
              <a:t> the rock, </a:t>
            </a:r>
            <a:r>
              <a:rPr lang="it-IT" sz="1800" dirty="0" err="1">
                <a:effectLst/>
                <a:latin typeface="ArialMT"/>
              </a:rPr>
              <a:t>which</a:t>
            </a:r>
            <a:r>
              <a:rPr lang="it-IT" sz="1800" dirty="0">
                <a:effectLst/>
                <a:latin typeface="ArialMT"/>
              </a:rPr>
              <a:t> </a:t>
            </a:r>
            <a:r>
              <a:rPr lang="it-IT" sz="1800" dirty="0" err="1">
                <a:effectLst/>
                <a:latin typeface="ArialMT"/>
              </a:rPr>
              <a:t>is</a:t>
            </a:r>
            <a:r>
              <a:rPr lang="it-IT" sz="1800" dirty="0">
                <a:effectLst/>
                <a:latin typeface="ArialMT"/>
              </a:rPr>
              <a:t> </a:t>
            </a:r>
            <a:r>
              <a:rPr lang="it-IT" sz="1800" dirty="0" err="1">
                <a:effectLst/>
                <a:latin typeface="ArialMT"/>
              </a:rPr>
              <a:t>melted</a:t>
            </a:r>
            <a:r>
              <a:rPr lang="it-IT" sz="1800" dirty="0">
                <a:effectLst/>
                <a:latin typeface="ArialMT"/>
              </a:rPr>
              <a:t> by a high-power laser </a:t>
            </a:r>
            <a:r>
              <a:rPr lang="it-IT" sz="1800" dirty="0" err="1">
                <a:effectLst/>
                <a:latin typeface="ArialMT"/>
              </a:rPr>
              <a:t>beam</a:t>
            </a:r>
            <a:r>
              <a:rPr lang="it-IT" sz="1800" dirty="0">
                <a:effectLst/>
                <a:latin typeface="ArialMT"/>
              </a:rPr>
              <a:t>. </a:t>
            </a:r>
          </a:p>
          <a:p>
            <a:pPr marL="0" indent="0">
              <a:buNone/>
            </a:pPr>
            <a:r>
              <a:rPr lang="it-IT" sz="1800" dirty="0">
                <a:effectLst/>
                <a:latin typeface="ArialMT"/>
              </a:rPr>
              <a:t>The first </a:t>
            </a:r>
            <a:r>
              <a:rPr lang="it-IT" sz="1800" dirty="0" err="1">
                <a:effectLst/>
                <a:latin typeface="ArialMT"/>
              </a:rPr>
              <a:t>operational</a:t>
            </a:r>
            <a:r>
              <a:rPr lang="it-IT" sz="1800" dirty="0">
                <a:effectLst/>
                <a:latin typeface="ArialMT"/>
              </a:rPr>
              <a:t> </a:t>
            </a:r>
            <a:r>
              <a:rPr lang="it-IT" sz="1800" dirty="0" err="1">
                <a:effectLst/>
                <a:latin typeface="ArialMT"/>
              </a:rPr>
              <a:t>prototype</a:t>
            </a:r>
            <a:r>
              <a:rPr lang="it-IT" sz="1800" dirty="0">
                <a:effectLst/>
                <a:latin typeface="ArialMT"/>
              </a:rPr>
              <a:t> </a:t>
            </a:r>
            <a:r>
              <a:rPr lang="it-IT" sz="1800" dirty="0" err="1">
                <a:effectLst/>
                <a:latin typeface="ArialMT"/>
              </a:rPr>
              <a:t>consists</a:t>
            </a:r>
            <a:r>
              <a:rPr lang="it-IT" sz="1800" dirty="0">
                <a:effectLst/>
                <a:latin typeface="ArialMT"/>
              </a:rPr>
              <a:t> of the </a:t>
            </a:r>
            <a:r>
              <a:rPr lang="it-IT" sz="1800" dirty="0" err="1">
                <a:effectLst/>
                <a:latin typeface="ArialMT"/>
              </a:rPr>
              <a:t>titanium</a:t>
            </a:r>
            <a:r>
              <a:rPr lang="it-IT" sz="1800" dirty="0">
                <a:effectLst/>
                <a:latin typeface="ArialMT"/>
              </a:rPr>
              <a:t> </a:t>
            </a:r>
            <a:r>
              <a:rPr lang="it-IT" sz="1800" dirty="0" err="1">
                <a:effectLst/>
                <a:latin typeface="ArialMT"/>
              </a:rPr>
              <a:t>alloy</a:t>
            </a:r>
            <a:r>
              <a:rPr lang="it-IT" sz="1800" dirty="0">
                <a:effectLst/>
                <a:latin typeface="ArialMT"/>
              </a:rPr>
              <a:t> Ti-6Al-4V in order to </a:t>
            </a:r>
            <a:r>
              <a:rPr lang="it-IT" sz="1800" dirty="0" err="1">
                <a:effectLst/>
                <a:latin typeface="ArialMT"/>
              </a:rPr>
              <a:t>meet</a:t>
            </a:r>
            <a:r>
              <a:rPr lang="it-IT" sz="1800" dirty="0">
                <a:effectLst/>
                <a:latin typeface="ArialMT"/>
              </a:rPr>
              <a:t> the </a:t>
            </a:r>
            <a:r>
              <a:rPr lang="it-IT" sz="1800" dirty="0" err="1">
                <a:effectLst/>
                <a:latin typeface="ArialMT"/>
              </a:rPr>
              <a:t>requirements</a:t>
            </a:r>
            <a:r>
              <a:rPr lang="it-IT" sz="1800" dirty="0">
                <a:effectLst/>
                <a:latin typeface="ArialMT"/>
              </a:rPr>
              <a:t> for the component in </a:t>
            </a:r>
            <a:r>
              <a:rPr lang="it-IT" sz="1800" dirty="0" err="1">
                <a:effectLst/>
                <a:latin typeface="ArialMT"/>
              </a:rPr>
              <a:t>terms</a:t>
            </a:r>
            <a:r>
              <a:rPr lang="it-IT" sz="1800" dirty="0">
                <a:effectLst/>
                <a:latin typeface="ArialMT"/>
              </a:rPr>
              <a:t> of </a:t>
            </a:r>
            <a:r>
              <a:rPr lang="it-IT" sz="1800" dirty="0" err="1">
                <a:effectLst/>
                <a:latin typeface="ArialMT"/>
              </a:rPr>
              <a:t>mechanical</a:t>
            </a:r>
            <a:r>
              <a:rPr lang="it-IT" sz="1800" dirty="0">
                <a:effectLst/>
                <a:latin typeface="ArialMT"/>
              </a:rPr>
              <a:t> </a:t>
            </a:r>
            <a:r>
              <a:rPr lang="it-IT" sz="1800" dirty="0" err="1">
                <a:effectLst/>
                <a:latin typeface="ArialMT"/>
              </a:rPr>
              <a:t>strength</a:t>
            </a:r>
            <a:r>
              <a:rPr lang="it-IT" sz="1800" dirty="0">
                <a:effectLst/>
                <a:latin typeface="ArialMT"/>
              </a:rPr>
              <a:t> and temperature </a:t>
            </a:r>
            <a:r>
              <a:rPr lang="it-IT" sz="1800" dirty="0" err="1">
                <a:effectLst/>
                <a:latin typeface="ArialMT"/>
              </a:rPr>
              <a:t>resistance</a:t>
            </a:r>
            <a:r>
              <a:rPr lang="it-IT" sz="1800" dirty="0">
                <a:effectLst/>
                <a:latin typeface="ArialMT"/>
              </a:rPr>
              <a:t>. </a:t>
            </a:r>
          </a:p>
          <a:p>
            <a:pPr marL="0" indent="0">
              <a:buNone/>
            </a:pPr>
            <a:endParaRPr lang="it-IT" sz="1800" dirty="0">
              <a:latin typeface="ArialMT"/>
            </a:endParaRPr>
          </a:p>
          <a:p>
            <a:pPr marL="0" indent="0">
              <a:buNone/>
            </a:pPr>
            <a:endParaRPr lang="it-IT" dirty="0"/>
          </a:p>
          <a:p>
            <a:endParaRPr lang="it-IT" dirty="0"/>
          </a:p>
        </p:txBody>
      </p:sp>
      <p:pic>
        <p:nvPicPr>
          <p:cNvPr id="6" name="Immagine 5" descr="Immagine che contiene interno, argento&#10;&#10;Descrizione generata automaticamente">
            <a:extLst>
              <a:ext uri="{FF2B5EF4-FFF2-40B4-BE49-F238E27FC236}">
                <a16:creationId xmlns:a16="http://schemas.microsoft.com/office/drawing/2014/main" id="{CD101423-6F48-CDA9-1334-1B060E6F1387}"/>
              </a:ext>
            </a:extLst>
          </p:cNvPr>
          <p:cNvPicPr>
            <a:picLocks noChangeAspect="1"/>
          </p:cNvPicPr>
          <p:nvPr/>
        </p:nvPicPr>
        <p:blipFill>
          <a:blip r:embed="rId2"/>
          <a:stretch>
            <a:fillRect/>
          </a:stretch>
        </p:blipFill>
        <p:spPr>
          <a:xfrm>
            <a:off x="4257008" y="3841012"/>
            <a:ext cx="3305327" cy="22786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CasellaDiTesto 6">
            <a:extLst>
              <a:ext uri="{FF2B5EF4-FFF2-40B4-BE49-F238E27FC236}">
                <a16:creationId xmlns:a16="http://schemas.microsoft.com/office/drawing/2014/main" id="{DCBFE6EC-3244-E4DC-3861-220054D47097}"/>
              </a:ext>
            </a:extLst>
          </p:cNvPr>
          <p:cNvSpPr txBox="1"/>
          <p:nvPr/>
        </p:nvSpPr>
        <p:spPr>
          <a:xfrm>
            <a:off x="800100" y="4017460"/>
            <a:ext cx="2647950" cy="1754326"/>
          </a:xfrm>
          <a:prstGeom prst="rect">
            <a:avLst/>
          </a:prstGeom>
          <a:noFill/>
        </p:spPr>
        <p:txBody>
          <a:bodyPr wrap="square" rtlCol="0">
            <a:spAutoFit/>
          </a:bodyPr>
          <a:lstStyle/>
          <a:p>
            <a:r>
              <a:rPr lang="it-IT" sz="1800" dirty="0" err="1">
                <a:effectLst/>
                <a:latin typeface="ArialMT"/>
              </a:rPr>
              <a:t>It</a:t>
            </a:r>
            <a:r>
              <a:rPr lang="it-IT" sz="1800" dirty="0">
                <a:effectLst/>
                <a:latin typeface="ArialMT"/>
              </a:rPr>
              <a:t> </a:t>
            </a:r>
            <a:r>
              <a:rPr lang="it-IT" sz="1800" dirty="0" err="1">
                <a:effectLst/>
                <a:latin typeface="ArialMT"/>
              </a:rPr>
              <a:t>has</a:t>
            </a:r>
            <a:r>
              <a:rPr lang="it-IT" sz="1800" dirty="0">
                <a:effectLst/>
                <a:latin typeface="ArialMT"/>
              </a:rPr>
              <a:t> </a:t>
            </a:r>
            <a:r>
              <a:rPr lang="it-IT" sz="1800" dirty="0" err="1">
                <a:effectLst/>
                <a:latin typeface="ArialMT"/>
              </a:rPr>
              <a:t>been</a:t>
            </a:r>
            <a:r>
              <a:rPr lang="it-IT" sz="1800" dirty="0">
                <a:effectLst/>
                <a:latin typeface="ArialMT"/>
              </a:rPr>
              <a:t> </a:t>
            </a:r>
            <a:r>
              <a:rPr lang="it-IT"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3D printed </a:t>
            </a:r>
            <a:r>
              <a:rPr lang="it-IT" sz="1800" dirty="0">
                <a:effectLst/>
                <a:latin typeface="ArialMT"/>
              </a:rPr>
              <a:t>for </a:t>
            </a:r>
            <a:r>
              <a:rPr lang="it-IT" sz="1800" dirty="0" err="1">
                <a:effectLst/>
                <a:latin typeface="ArialMT"/>
              </a:rPr>
              <a:t>rapid</a:t>
            </a:r>
            <a:r>
              <a:rPr lang="it-IT" sz="1800" dirty="0">
                <a:effectLst/>
                <a:latin typeface="ArialMT"/>
              </a:rPr>
              <a:t> </a:t>
            </a:r>
            <a:r>
              <a:rPr lang="it-IT" sz="1800" dirty="0" err="1">
                <a:effectLst/>
                <a:latin typeface="ArialMT"/>
              </a:rPr>
              <a:t>prototyping</a:t>
            </a:r>
            <a:r>
              <a:rPr lang="it-IT" sz="1800" dirty="0">
                <a:effectLst/>
                <a:latin typeface="ArialMT"/>
              </a:rPr>
              <a:t> and </a:t>
            </a:r>
            <a:r>
              <a:rPr lang="it-IT" sz="1800" dirty="0">
                <a:latin typeface="ArialMT"/>
              </a:rPr>
              <a:t>to </a:t>
            </a:r>
            <a:r>
              <a:rPr lang="it-IT" sz="1800" dirty="0" err="1">
                <a:effectLst/>
                <a:latin typeface="ArialMT"/>
              </a:rPr>
              <a:t>simplify</a:t>
            </a:r>
            <a:r>
              <a:rPr lang="it-IT" sz="1800" dirty="0">
                <a:effectLst/>
                <a:latin typeface="ArialMT"/>
              </a:rPr>
              <a:t> printing the gas </a:t>
            </a:r>
            <a:r>
              <a:rPr lang="it-IT" sz="1800" dirty="0" err="1">
                <a:effectLst/>
                <a:latin typeface="ArialMT"/>
              </a:rPr>
              <a:t>channels</a:t>
            </a:r>
            <a:r>
              <a:rPr lang="it-IT" sz="1800" dirty="0">
                <a:effectLst/>
                <a:latin typeface="ArialMT"/>
              </a:rPr>
              <a:t> </a:t>
            </a:r>
            <a:r>
              <a:rPr lang="it-IT" sz="1800" dirty="0" err="1">
                <a:effectLst/>
                <a:latin typeface="ArialMT"/>
              </a:rPr>
              <a:t>directly</a:t>
            </a:r>
            <a:r>
              <a:rPr lang="it-IT" sz="1800" dirty="0">
                <a:effectLst/>
                <a:latin typeface="ArialMT"/>
              </a:rPr>
              <a:t> </a:t>
            </a:r>
            <a:r>
              <a:rPr lang="it-IT" sz="1800" dirty="0" err="1">
                <a:effectLst/>
                <a:latin typeface="ArialMT"/>
              </a:rPr>
              <a:t>into</a:t>
            </a:r>
            <a:r>
              <a:rPr lang="it-IT" sz="1800" dirty="0">
                <a:effectLst/>
                <a:latin typeface="ArialMT"/>
              </a:rPr>
              <a:t> the component.</a:t>
            </a:r>
            <a:endParaRPr lang="it-IT" dirty="0"/>
          </a:p>
        </p:txBody>
      </p:sp>
    </p:spTree>
    <p:extLst>
      <p:ext uri="{BB962C8B-B14F-4D97-AF65-F5344CB8AC3E}">
        <p14:creationId xmlns:p14="http://schemas.microsoft.com/office/powerpoint/2010/main" val="364311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B629A-C171-91CE-22DE-D96C79EE2208}"/>
              </a:ext>
            </a:extLst>
          </p:cNvPr>
          <p:cNvSpPr>
            <a:spLocks noGrp="1"/>
          </p:cNvSpPr>
          <p:nvPr>
            <p:ph type="title"/>
          </p:nvPr>
        </p:nvSpPr>
        <p:spPr>
          <a:xfrm>
            <a:off x="1292733" y="835883"/>
            <a:ext cx="6558532" cy="838073"/>
          </a:xfrm>
        </p:spPr>
        <p:txBody>
          <a:bodyPr>
            <a:normAutofit/>
          </a:bodyPr>
          <a:lstStyle/>
          <a:p>
            <a:pPr algn="ctr"/>
            <a:r>
              <a:rPr lang="it-IT" sz="2400" b="1" dirty="0">
                <a:solidFill>
                  <a:srgbClr val="EA6638"/>
                </a:solidFill>
                <a:effectLst/>
                <a:latin typeface="Arial Rounded MT Bold" panose="020F0704030504030204" pitchFamily="34" charset="77"/>
              </a:rPr>
              <a:t>LABORATORY TESTS</a:t>
            </a:r>
            <a:endParaRPr lang="it-IT" dirty="0">
              <a:latin typeface="Arial Rounded MT Bold" panose="020F0704030504030204" pitchFamily="34" charset="77"/>
            </a:endParaRPr>
          </a:p>
        </p:txBody>
      </p:sp>
      <p:pic>
        <p:nvPicPr>
          <p:cNvPr id="4" name="Immagine 3">
            <a:extLst>
              <a:ext uri="{FF2B5EF4-FFF2-40B4-BE49-F238E27FC236}">
                <a16:creationId xmlns:a16="http://schemas.microsoft.com/office/drawing/2014/main" id="{26D1758F-5E70-F78A-6988-F4DE87689013}"/>
              </a:ext>
            </a:extLst>
          </p:cNvPr>
          <p:cNvPicPr>
            <a:picLocks noChangeAspect="1"/>
          </p:cNvPicPr>
          <p:nvPr/>
        </p:nvPicPr>
        <p:blipFill>
          <a:blip r:embed="rId2"/>
          <a:stretch>
            <a:fillRect/>
          </a:stretch>
        </p:blipFill>
        <p:spPr>
          <a:xfrm>
            <a:off x="512216" y="4572937"/>
            <a:ext cx="3348909" cy="17950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Segnaposto contenuto 8">
            <a:extLst>
              <a:ext uri="{FF2B5EF4-FFF2-40B4-BE49-F238E27FC236}">
                <a16:creationId xmlns:a16="http://schemas.microsoft.com/office/drawing/2014/main" id="{F8D8A872-7116-FF92-73E5-3010E21D065B}"/>
              </a:ext>
            </a:extLst>
          </p:cNvPr>
          <p:cNvSpPr>
            <a:spLocks noGrp="1"/>
          </p:cNvSpPr>
          <p:nvPr>
            <p:ph idx="1"/>
          </p:nvPr>
        </p:nvSpPr>
        <p:spPr>
          <a:xfrm>
            <a:off x="5282877" y="4572937"/>
            <a:ext cx="3670623" cy="1942162"/>
          </a:xfrm>
        </p:spPr>
        <p:txBody>
          <a:bodyPr>
            <a:normAutofit fontScale="92500" lnSpcReduction="20000"/>
          </a:bodyPr>
          <a:lstStyle/>
          <a:p>
            <a:pPr marL="0" indent="0">
              <a:buNone/>
            </a:pPr>
            <a:r>
              <a:rPr lang="it-IT" sz="1800" dirty="0">
                <a:effectLst/>
                <a:latin typeface="ArialMT"/>
              </a:rPr>
              <a:t> The </a:t>
            </a:r>
            <a:r>
              <a:rPr lang="it-IT" sz="1800" dirty="0" err="1">
                <a:effectLst/>
                <a:latin typeface="ArialMT"/>
              </a:rPr>
              <a:t>process</a:t>
            </a:r>
            <a:r>
              <a:rPr lang="it-IT" sz="1800" dirty="0">
                <a:effectLst/>
                <a:latin typeface="ArialMT"/>
              </a:rPr>
              <a:t> </a:t>
            </a:r>
            <a:r>
              <a:rPr lang="it-IT" sz="1800" dirty="0" err="1">
                <a:effectLst/>
                <a:latin typeface="ArialMT"/>
              </a:rPr>
              <a:t>application</a:t>
            </a:r>
            <a:r>
              <a:rPr lang="it-IT" sz="1800" dirty="0">
                <a:effectLst/>
                <a:latin typeface="ArialMT"/>
              </a:rPr>
              <a:t> takes place inside a press container, </a:t>
            </a:r>
            <a:r>
              <a:rPr lang="it-IT" sz="1800" dirty="0" err="1">
                <a:effectLst/>
                <a:latin typeface="ArialMT"/>
              </a:rPr>
              <a:t>which</a:t>
            </a:r>
            <a:r>
              <a:rPr lang="it-IT" sz="1800" dirty="0">
                <a:effectLst/>
                <a:latin typeface="ArialMT"/>
              </a:rPr>
              <a:t> acts </a:t>
            </a:r>
            <a:r>
              <a:rPr lang="it-IT" sz="1800" dirty="0" err="1">
                <a:effectLst/>
                <a:latin typeface="ArialMT"/>
              </a:rPr>
              <a:t>as</a:t>
            </a:r>
            <a:r>
              <a:rPr lang="it-IT" sz="1800" dirty="0">
                <a:effectLst/>
                <a:latin typeface="ArialMT"/>
              </a:rPr>
              <a:t> a </a:t>
            </a:r>
            <a:r>
              <a:rPr lang="it-IT" sz="1800" dirty="0" err="1">
                <a:effectLst/>
                <a:latin typeface="ArialMT"/>
              </a:rPr>
              <a:t>safety</a:t>
            </a:r>
            <a:r>
              <a:rPr lang="it-IT" sz="1800" dirty="0">
                <a:effectLst/>
                <a:latin typeface="ArialMT"/>
              </a:rPr>
              <a:t> </a:t>
            </a:r>
            <a:r>
              <a:rPr lang="it-IT" sz="1800" dirty="0" err="1">
                <a:effectLst/>
                <a:latin typeface="ArialMT"/>
              </a:rPr>
              <a:t>enclosure</a:t>
            </a:r>
            <a:r>
              <a:rPr lang="it-IT" sz="1800" dirty="0">
                <a:effectLst/>
                <a:latin typeface="ArialMT"/>
              </a:rPr>
              <a:t> </a:t>
            </a:r>
            <a:endParaRPr lang="it-IT" sz="1600" dirty="0"/>
          </a:p>
          <a:p>
            <a:pPr marL="0" indent="0">
              <a:buNone/>
            </a:pPr>
            <a:endParaRPr lang="en-US" sz="1800" kern="100" dirty="0">
              <a:ea typeface="Calibri" panose="020F0502020204030204" pitchFamily="34" charset="0"/>
            </a:endParaRPr>
          </a:p>
          <a:p>
            <a:pPr marL="0" indent="0">
              <a:buNone/>
            </a:pPr>
            <a:r>
              <a:rPr lang="it-IT" sz="1800" kern="100" dirty="0"/>
              <a:t>Constant </a:t>
            </a:r>
            <a:r>
              <a:rPr lang="it-IT" sz="1800" kern="100" dirty="0" err="1"/>
              <a:t>ROPs</a:t>
            </a:r>
            <a:r>
              <a:rPr lang="it-IT" sz="1800" kern="100" dirty="0"/>
              <a:t> </a:t>
            </a:r>
            <a:r>
              <a:rPr lang="it-IT" sz="1800" kern="100" dirty="0" err="1"/>
              <a:t>upwards</a:t>
            </a:r>
            <a:r>
              <a:rPr lang="it-IT" sz="1800" kern="100" dirty="0"/>
              <a:t> of 20m/</a:t>
            </a:r>
            <a:r>
              <a:rPr lang="it-IT" sz="1800" kern="100" dirty="0" err="1"/>
              <a:t>hr</a:t>
            </a:r>
            <a:r>
              <a:rPr lang="it-IT" sz="1800" kern="100" dirty="0"/>
              <a:t> </a:t>
            </a:r>
            <a:r>
              <a:rPr lang="it-IT" sz="1800" kern="100" dirty="0" err="1"/>
              <a:t>have</a:t>
            </a:r>
            <a:r>
              <a:rPr lang="it-IT" sz="1800" kern="100" dirty="0"/>
              <a:t> </a:t>
            </a:r>
            <a:r>
              <a:rPr lang="it-IT" sz="1800" kern="100" dirty="0" err="1"/>
              <a:t>been</a:t>
            </a:r>
            <a:r>
              <a:rPr lang="it-IT" sz="1800" kern="100" dirty="0"/>
              <a:t> </a:t>
            </a:r>
            <a:r>
              <a:rPr lang="it-IT" sz="1800" kern="100" dirty="0" err="1"/>
              <a:t>achieved</a:t>
            </a:r>
            <a:r>
              <a:rPr lang="it-IT" sz="1800" kern="100" dirty="0"/>
              <a:t>, with </a:t>
            </a:r>
            <a:r>
              <a:rPr lang="it-IT" sz="1800" kern="100" dirty="0" err="1"/>
              <a:t>relatively</a:t>
            </a:r>
            <a:r>
              <a:rPr lang="it-IT" sz="1800" kern="100" dirty="0"/>
              <a:t> low energy inputs and no component </a:t>
            </a:r>
            <a:r>
              <a:rPr lang="it-IT" sz="1800" kern="100" dirty="0" err="1"/>
              <a:t>wear</a:t>
            </a:r>
            <a:r>
              <a:rPr lang="it-IT" sz="1800" kern="100" dirty="0"/>
              <a:t>.</a:t>
            </a:r>
          </a:p>
          <a:p>
            <a:pPr marL="0" indent="0">
              <a:buNone/>
            </a:pPr>
            <a:endParaRPr lang="it-IT" sz="1800" dirty="0"/>
          </a:p>
        </p:txBody>
      </p:sp>
      <p:pic>
        <p:nvPicPr>
          <p:cNvPr id="3" name="Immagine 2">
            <a:extLst>
              <a:ext uri="{FF2B5EF4-FFF2-40B4-BE49-F238E27FC236}">
                <a16:creationId xmlns:a16="http://schemas.microsoft.com/office/drawing/2014/main" id="{7B134662-87CF-21B8-BB4C-B1ADDCC19396}"/>
              </a:ext>
            </a:extLst>
          </p:cNvPr>
          <p:cNvPicPr>
            <a:picLocks noChangeAspect="1"/>
          </p:cNvPicPr>
          <p:nvPr/>
        </p:nvPicPr>
        <p:blipFill rotWithShape="1">
          <a:blip r:embed="rId3"/>
          <a:srcRect l="33271" r="32673"/>
          <a:stretch/>
        </p:blipFill>
        <p:spPr>
          <a:xfrm>
            <a:off x="3603950" y="5235019"/>
            <a:ext cx="1450469" cy="13875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egnaposto contenuto 8">
            <a:extLst>
              <a:ext uri="{FF2B5EF4-FFF2-40B4-BE49-F238E27FC236}">
                <a16:creationId xmlns:a16="http://schemas.microsoft.com/office/drawing/2014/main" id="{5814C33D-4B1D-D851-79B1-2CDFEFF41FD4}"/>
              </a:ext>
            </a:extLst>
          </p:cNvPr>
          <p:cNvSpPr txBox="1">
            <a:spLocks/>
          </p:cNvSpPr>
          <p:nvPr/>
        </p:nvSpPr>
        <p:spPr>
          <a:xfrm>
            <a:off x="367748" y="1560443"/>
            <a:ext cx="4313582" cy="31208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kern="100" dirty="0">
                <a:ea typeface="Calibri" panose="020F0502020204030204" pitchFamily="34" charset="0"/>
              </a:rPr>
              <a:t>A lab for </a:t>
            </a:r>
            <a:r>
              <a:rPr lang="it-IT" sz="1800" dirty="0" err="1">
                <a:latin typeface="ArialMT"/>
              </a:rPr>
              <a:t>experimental</a:t>
            </a:r>
            <a:r>
              <a:rPr lang="it-IT" sz="1800" dirty="0">
                <a:latin typeface="ArialMT"/>
              </a:rPr>
              <a:t> </a:t>
            </a:r>
            <a:r>
              <a:rPr lang="it-IT" sz="1800" dirty="0" err="1">
                <a:latin typeface="ArialMT"/>
              </a:rPr>
              <a:t>development</a:t>
            </a:r>
            <a:r>
              <a:rPr lang="it-IT" sz="1800" dirty="0">
                <a:latin typeface="ArialMT"/>
              </a:rPr>
              <a:t> and testing of the new laser drilling </a:t>
            </a:r>
            <a:r>
              <a:rPr lang="it-IT" sz="1800" dirty="0" err="1">
                <a:latin typeface="ArialMT"/>
              </a:rPr>
              <a:t>process</a:t>
            </a:r>
            <a:endParaRPr lang="it-IT" sz="1800" dirty="0">
              <a:latin typeface="ArialMT"/>
            </a:endParaRPr>
          </a:p>
          <a:p>
            <a:pPr marL="0" indent="0">
              <a:buFont typeface="Arial" panose="020B0604020202020204" pitchFamily="34" charset="0"/>
              <a:buNone/>
            </a:pPr>
            <a:endParaRPr lang="it-IT" sz="1800" dirty="0">
              <a:latin typeface="ArialMT"/>
            </a:endParaRPr>
          </a:p>
          <a:p>
            <a:pPr marL="0" indent="0">
              <a:buFont typeface="Arial" panose="020B0604020202020204" pitchFamily="34" charset="0"/>
              <a:buNone/>
            </a:pPr>
            <a:r>
              <a:rPr lang="it-IT" sz="1800" b="1" dirty="0">
                <a:latin typeface="ArialMT"/>
              </a:rPr>
              <a:t>The technical equipment </a:t>
            </a:r>
            <a:r>
              <a:rPr lang="it-IT" sz="1800" b="1" dirty="0" err="1">
                <a:latin typeface="ArialMT"/>
              </a:rPr>
              <a:t>includes</a:t>
            </a:r>
            <a:r>
              <a:rPr lang="it-IT" sz="1800" b="1" dirty="0">
                <a:latin typeface="ArialMT"/>
              </a:rPr>
              <a:t> </a:t>
            </a:r>
          </a:p>
          <a:p>
            <a:r>
              <a:rPr lang="it-IT" sz="1800" dirty="0">
                <a:latin typeface="ArialMT"/>
              </a:rPr>
              <a:t>a high-power laser system</a:t>
            </a:r>
          </a:p>
          <a:p>
            <a:r>
              <a:rPr lang="it-IT" sz="1800" dirty="0">
                <a:latin typeface="ArialMT"/>
              </a:rPr>
              <a:t>processing </a:t>
            </a:r>
            <a:r>
              <a:rPr lang="it-IT" sz="1800" dirty="0" err="1">
                <a:latin typeface="ArialMT"/>
              </a:rPr>
              <a:t>optics</a:t>
            </a:r>
            <a:endParaRPr lang="it-IT" sz="1800" dirty="0">
              <a:latin typeface="ArialMT"/>
            </a:endParaRPr>
          </a:p>
          <a:p>
            <a:r>
              <a:rPr lang="it-IT" sz="1800" dirty="0">
                <a:latin typeface="ArialMT"/>
              </a:rPr>
              <a:t>a drill </a:t>
            </a:r>
            <a:r>
              <a:rPr lang="it-IT" sz="1800" dirty="0" err="1">
                <a:latin typeface="ArialMT"/>
              </a:rPr>
              <a:t>string</a:t>
            </a:r>
            <a:r>
              <a:rPr lang="it-IT" sz="1800" dirty="0">
                <a:latin typeface="ArialMT"/>
              </a:rPr>
              <a:t> with the special 3D printed drill head</a:t>
            </a:r>
          </a:p>
          <a:p>
            <a:r>
              <a:rPr lang="it-IT" sz="1800" dirty="0">
                <a:latin typeface="ArialMT"/>
              </a:rPr>
              <a:t>a gas </a:t>
            </a:r>
            <a:r>
              <a:rPr lang="it-IT" sz="1800" dirty="0" err="1">
                <a:latin typeface="ArialMT"/>
              </a:rPr>
              <a:t>feeding</a:t>
            </a:r>
            <a:r>
              <a:rPr lang="it-IT" sz="1800" dirty="0">
                <a:latin typeface="ArialMT"/>
              </a:rPr>
              <a:t> system, with </a:t>
            </a:r>
            <a:r>
              <a:rPr lang="it-IT" sz="1800" dirty="0" err="1">
                <a:latin typeface="ArialMT"/>
              </a:rPr>
              <a:t>which</a:t>
            </a:r>
            <a:r>
              <a:rPr lang="it-IT" sz="1800" dirty="0">
                <a:latin typeface="ArialMT"/>
              </a:rPr>
              <a:t> the </a:t>
            </a:r>
            <a:r>
              <a:rPr lang="it-IT" sz="1800" dirty="0" err="1">
                <a:latin typeface="ArialMT"/>
              </a:rPr>
              <a:t>process</a:t>
            </a:r>
            <a:r>
              <a:rPr lang="it-IT" sz="1800" dirty="0">
                <a:latin typeface="ArialMT"/>
              </a:rPr>
              <a:t> gas can be </a:t>
            </a:r>
            <a:r>
              <a:rPr lang="it-IT" sz="1800" dirty="0" err="1">
                <a:latin typeface="ArialMT"/>
              </a:rPr>
              <a:t>tempered</a:t>
            </a:r>
            <a:r>
              <a:rPr lang="it-IT" sz="1800" dirty="0">
                <a:latin typeface="ArialMT"/>
              </a:rPr>
              <a:t>  </a:t>
            </a:r>
          </a:p>
          <a:p>
            <a:pPr marL="0" indent="0">
              <a:buFont typeface="Arial" panose="020B0604020202020204" pitchFamily="34" charset="0"/>
              <a:buNone/>
            </a:pPr>
            <a:r>
              <a:rPr lang="it-IT" sz="1800" dirty="0">
                <a:latin typeface="ArialMT"/>
              </a:rPr>
              <a:t>The drill </a:t>
            </a:r>
            <a:r>
              <a:rPr lang="it-IT" sz="1800" dirty="0" err="1">
                <a:latin typeface="ArialMT"/>
              </a:rPr>
              <a:t>string</a:t>
            </a:r>
            <a:r>
              <a:rPr lang="it-IT" sz="1800" dirty="0">
                <a:latin typeface="ArialMT"/>
              </a:rPr>
              <a:t> </a:t>
            </a:r>
            <a:r>
              <a:rPr lang="it-IT" sz="1800" dirty="0" err="1">
                <a:latin typeface="ArialMT"/>
              </a:rPr>
              <a:t>is</a:t>
            </a:r>
            <a:r>
              <a:rPr lang="it-IT" sz="1800" dirty="0">
                <a:latin typeface="ArialMT"/>
              </a:rPr>
              <a:t> </a:t>
            </a:r>
            <a:r>
              <a:rPr lang="it-IT" sz="1800" dirty="0" err="1">
                <a:latin typeface="ArialMT"/>
              </a:rPr>
              <a:t>mounted</a:t>
            </a:r>
            <a:r>
              <a:rPr lang="it-IT" sz="1800" dirty="0">
                <a:latin typeface="ArialMT"/>
              </a:rPr>
              <a:t> on a robot. </a:t>
            </a:r>
            <a:endParaRPr lang="it-IT" sz="1600" dirty="0"/>
          </a:p>
        </p:txBody>
      </p:sp>
      <p:pic>
        <p:nvPicPr>
          <p:cNvPr id="7" name="Immagine 6">
            <a:extLst>
              <a:ext uri="{FF2B5EF4-FFF2-40B4-BE49-F238E27FC236}">
                <a16:creationId xmlns:a16="http://schemas.microsoft.com/office/drawing/2014/main" id="{2E75D4D3-274D-2053-DDDB-FB2AC509D252}"/>
              </a:ext>
            </a:extLst>
          </p:cNvPr>
          <p:cNvPicPr>
            <a:picLocks noChangeAspect="1"/>
          </p:cNvPicPr>
          <p:nvPr/>
        </p:nvPicPr>
        <p:blipFill>
          <a:blip r:embed="rId4"/>
          <a:stretch>
            <a:fillRect/>
          </a:stretch>
        </p:blipFill>
        <p:spPr>
          <a:xfrm>
            <a:off x="4571999" y="1933575"/>
            <a:ext cx="3972078" cy="22107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6399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3866C-DF3C-CF18-396A-4578D3C1A990}"/>
              </a:ext>
            </a:extLst>
          </p:cNvPr>
          <p:cNvSpPr>
            <a:spLocks noGrp="1"/>
          </p:cNvSpPr>
          <p:nvPr>
            <p:ph type="title"/>
          </p:nvPr>
        </p:nvSpPr>
        <p:spPr>
          <a:xfrm>
            <a:off x="692656" y="1097720"/>
            <a:ext cx="7264880" cy="838073"/>
          </a:xfrm>
        </p:spPr>
        <p:txBody>
          <a:bodyPr>
            <a:normAutofit/>
          </a:bodyPr>
          <a:lstStyle/>
          <a:p>
            <a:r>
              <a:rPr lang="it-IT" dirty="0">
                <a:effectLst/>
                <a:latin typeface="Arial Rounded MT Bold" panose="020F0704030504030204" pitchFamily="34" charset="77"/>
              </a:rPr>
              <a:t>CHARACTERIZATION OF THE ROCK SAMPLES </a:t>
            </a:r>
            <a:endParaRPr lang="it-IT" sz="3200" dirty="0">
              <a:latin typeface="Arial Rounded MT Bold" panose="020F0704030504030204" pitchFamily="34" charset="77"/>
            </a:endParaRPr>
          </a:p>
        </p:txBody>
      </p:sp>
      <p:sp>
        <p:nvSpPr>
          <p:cNvPr id="6" name="CasellaDiTesto 5">
            <a:extLst>
              <a:ext uri="{FF2B5EF4-FFF2-40B4-BE49-F238E27FC236}">
                <a16:creationId xmlns:a16="http://schemas.microsoft.com/office/drawing/2014/main" id="{F07FA63B-22D8-E296-5ECB-9A300CB3293B}"/>
              </a:ext>
            </a:extLst>
          </p:cNvPr>
          <p:cNvSpPr txBox="1"/>
          <p:nvPr/>
        </p:nvSpPr>
        <p:spPr>
          <a:xfrm>
            <a:off x="851268" y="1696192"/>
            <a:ext cx="7694367" cy="646331"/>
          </a:xfrm>
          <a:prstGeom prst="rect">
            <a:avLst/>
          </a:prstGeom>
          <a:noFill/>
        </p:spPr>
        <p:txBody>
          <a:bodyPr wrap="square">
            <a:spAutoFit/>
          </a:bodyPr>
          <a:lstStyle/>
          <a:p>
            <a:pPr marL="0" indent="0">
              <a:buNone/>
            </a:pPr>
            <a:r>
              <a:rPr lang="it-IT" dirty="0">
                <a:latin typeface="Arial" panose="020B0604020202020204" pitchFamily="34" charset="0"/>
                <a:cs typeface="Arial" panose="020B0604020202020204" pitchFamily="34" charset="0"/>
              </a:rPr>
              <a:t>The </a:t>
            </a:r>
            <a:r>
              <a:rPr lang="it-IT"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petro-thermo-mechanical</a:t>
            </a:r>
            <a:r>
              <a:rPr lang="it-IT"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it-IT"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phenomena</a:t>
            </a:r>
            <a:r>
              <a:rPr lang="it-IT"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affecting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different</a:t>
            </a:r>
            <a:r>
              <a:rPr lang="it-IT" dirty="0">
                <a:latin typeface="Arial" panose="020B0604020202020204" pitchFamily="34" charset="0"/>
                <a:cs typeface="Arial" panose="020B0604020202020204" pitchFamily="34" charset="0"/>
              </a:rPr>
              <a:t> rocks are </a:t>
            </a:r>
            <a:r>
              <a:rPr lang="it-IT" dirty="0" err="1">
                <a:latin typeface="Arial" panose="020B0604020202020204" pitchFamily="34" charset="0"/>
                <a:cs typeface="Arial" panose="020B0604020202020204" pitchFamily="34" charset="0"/>
              </a:rPr>
              <a:t>being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analysed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also</a:t>
            </a:r>
            <a:r>
              <a:rPr lang="it-IT" dirty="0">
                <a:latin typeface="Arial" panose="020B0604020202020204" pitchFamily="34" charset="0"/>
                <a:cs typeface="Arial" panose="020B0604020202020204" pitchFamily="34" charset="0"/>
              </a:rPr>
              <a:t> to </a:t>
            </a:r>
            <a:r>
              <a:rPr lang="it-IT" dirty="0" err="1">
                <a:latin typeface="Arial" panose="020B0604020202020204" pitchFamily="34" charset="0"/>
                <a:cs typeface="Arial" panose="020B0604020202020204" pitchFamily="34" charset="0"/>
              </a:rPr>
              <a:t>assess</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borehole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wall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vitrification</a:t>
            </a:r>
            <a:r>
              <a:rPr lang="it-IT" dirty="0">
                <a:latin typeface="Arial" panose="020B0604020202020204" pitchFamily="34" charset="0"/>
                <a:cs typeface="Arial" panose="020B0604020202020204" pitchFamily="34" charset="0"/>
              </a:rPr>
              <a:t> and </a:t>
            </a:r>
            <a:r>
              <a:rPr lang="it-IT" dirty="0" err="1">
                <a:latin typeface="Arial" panose="020B0604020202020204" pitchFamily="34" charset="0"/>
                <a:cs typeface="Arial" panose="020B0604020202020204" pitchFamily="34" charset="0"/>
              </a:rPr>
              <a:t>integrity</a:t>
            </a:r>
            <a:r>
              <a:rPr lang="it-IT" dirty="0">
                <a:latin typeface="Arial" panose="020B0604020202020204" pitchFamily="34" charset="0"/>
                <a:cs typeface="Arial" panose="020B0604020202020204" pitchFamily="34" charset="0"/>
              </a:rPr>
              <a:t>. </a:t>
            </a:r>
          </a:p>
        </p:txBody>
      </p:sp>
      <p:pic>
        <p:nvPicPr>
          <p:cNvPr id="3" name="Immagine 2">
            <a:extLst>
              <a:ext uri="{FF2B5EF4-FFF2-40B4-BE49-F238E27FC236}">
                <a16:creationId xmlns:a16="http://schemas.microsoft.com/office/drawing/2014/main" id="{C4410A5E-264E-455D-9319-E281838BFAE5}"/>
              </a:ext>
            </a:extLst>
          </p:cNvPr>
          <p:cNvPicPr>
            <a:picLocks noChangeAspect="1"/>
          </p:cNvPicPr>
          <p:nvPr/>
        </p:nvPicPr>
        <p:blipFill>
          <a:blip r:embed="rId2"/>
          <a:stretch>
            <a:fillRect/>
          </a:stretch>
        </p:blipFill>
        <p:spPr>
          <a:xfrm>
            <a:off x="2500919" y="2355478"/>
            <a:ext cx="4142161" cy="4320000"/>
          </a:xfrm>
          <a:prstGeom prst="rect">
            <a:avLst/>
          </a:prstGeom>
        </p:spPr>
      </p:pic>
    </p:spTree>
    <p:extLst>
      <p:ext uri="{BB962C8B-B14F-4D97-AF65-F5344CB8AC3E}">
        <p14:creationId xmlns:p14="http://schemas.microsoft.com/office/powerpoint/2010/main" val="83804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3866C-DF3C-CF18-396A-4578D3C1A990}"/>
              </a:ext>
            </a:extLst>
          </p:cNvPr>
          <p:cNvSpPr>
            <a:spLocks noGrp="1"/>
          </p:cNvSpPr>
          <p:nvPr>
            <p:ph type="title"/>
          </p:nvPr>
        </p:nvSpPr>
        <p:spPr>
          <a:xfrm>
            <a:off x="692656" y="1097720"/>
            <a:ext cx="7264880" cy="838073"/>
          </a:xfrm>
        </p:spPr>
        <p:txBody>
          <a:bodyPr>
            <a:normAutofit/>
          </a:bodyPr>
          <a:lstStyle/>
          <a:p>
            <a:r>
              <a:rPr lang="it-IT" dirty="0">
                <a:effectLst/>
                <a:latin typeface="Arial Rounded MT Bold" panose="020F0704030504030204" pitchFamily="34" charset="77"/>
              </a:rPr>
              <a:t>CHARACTERIZATION OF THE ROCK SAMPLES </a:t>
            </a:r>
            <a:endParaRPr lang="it-IT" sz="3200" dirty="0">
              <a:latin typeface="Arial Rounded MT Bold" panose="020F0704030504030204" pitchFamily="34" charset="77"/>
            </a:endParaRPr>
          </a:p>
        </p:txBody>
      </p:sp>
      <p:sp>
        <p:nvSpPr>
          <p:cNvPr id="6" name="CasellaDiTesto 5">
            <a:extLst>
              <a:ext uri="{FF2B5EF4-FFF2-40B4-BE49-F238E27FC236}">
                <a16:creationId xmlns:a16="http://schemas.microsoft.com/office/drawing/2014/main" id="{F07FA63B-22D8-E296-5ECB-9A300CB3293B}"/>
              </a:ext>
            </a:extLst>
          </p:cNvPr>
          <p:cNvSpPr txBox="1"/>
          <p:nvPr/>
        </p:nvSpPr>
        <p:spPr>
          <a:xfrm>
            <a:off x="851268" y="1696192"/>
            <a:ext cx="7694367" cy="646331"/>
          </a:xfrm>
          <a:prstGeom prst="rect">
            <a:avLst/>
          </a:prstGeom>
          <a:noFill/>
        </p:spPr>
        <p:txBody>
          <a:bodyPr wrap="square">
            <a:spAutoFit/>
          </a:bodyPr>
          <a:lstStyle/>
          <a:p>
            <a:pPr marL="0" indent="0">
              <a:buNone/>
            </a:pPr>
            <a:r>
              <a:rPr lang="it-IT" dirty="0">
                <a:latin typeface="Arial" panose="020B0604020202020204" pitchFamily="34" charset="0"/>
                <a:cs typeface="Arial" panose="020B0604020202020204" pitchFamily="34" charset="0"/>
              </a:rPr>
              <a:t>The </a:t>
            </a:r>
            <a:r>
              <a:rPr lang="it-IT"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petro-thermo-mechanical</a:t>
            </a:r>
            <a:r>
              <a:rPr lang="it-IT"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it-IT"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phenomena</a:t>
            </a:r>
            <a:r>
              <a:rPr lang="it-IT"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affecting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different</a:t>
            </a:r>
            <a:r>
              <a:rPr lang="it-IT" dirty="0">
                <a:latin typeface="Arial" panose="020B0604020202020204" pitchFamily="34" charset="0"/>
                <a:cs typeface="Arial" panose="020B0604020202020204" pitchFamily="34" charset="0"/>
              </a:rPr>
              <a:t> rocks are </a:t>
            </a:r>
            <a:r>
              <a:rPr lang="it-IT" dirty="0" err="1">
                <a:latin typeface="Arial" panose="020B0604020202020204" pitchFamily="34" charset="0"/>
                <a:cs typeface="Arial" panose="020B0604020202020204" pitchFamily="34" charset="0"/>
              </a:rPr>
              <a:t>being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analysed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also</a:t>
            </a:r>
            <a:r>
              <a:rPr lang="it-IT" dirty="0">
                <a:latin typeface="Arial" panose="020B0604020202020204" pitchFamily="34" charset="0"/>
                <a:cs typeface="Arial" panose="020B0604020202020204" pitchFamily="34" charset="0"/>
              </a:rPr>
              <a:t> to </a:t>
            </a:r>
            <a:r>
              <a:rPr lang="it-IT" dirty="0" err="1">
                <a:latin typeface="Arial" panose="020B0604020202020204" pitchFamily="34" charset="0"/>
                <a:cs typeface="Arial" panose="020B0604020202020204" pitchFamily="34" charset="0"/>
              </a:rPr>
              <a:t>assess</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borehole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wall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vitrification</a:t>
            </a:r>
            <a:r>
              <a:rPr lang="it-IT" dirty="0">
                <a:latin typeface="Arial" panose="020B0604020202020204" pitchFamily="34" charset="0"/>
                <a:cs typeface="Arial" panose="020B0604020202020204" pitchFamily="34" charset="0"/>
              </a:rPr>
              <a:t> and </a:t>
            </a:r>
            <a:r>
              <a:rPr lang="it-IT" dirty="0" err="1">
                <a:latin typeface="Arial" panose="020B0604020202020204" pitchFamily="34" charset="0"/>
                <a:cs typeface="Arial" panose="020B0604020202020204" pitchFamily="34" charset="0"/>
              </a:rPr>
              <a:t>integrity</a:t>
            </a:r>
            <a:r>
              <a:rPr lang="it-IT" dirty="0">
                <a:latin typeface="Arial" panose="020B0604020202020204" pitchFamily="34" charset="0"/>
                <a:cs typeface="Arial" panose="020B0604020202020204" pitchFamily="34" charset="0"/>
              </a:rPr>
              <a:t>. </a:t>
            </a:r>
          </a:p>
        </p:txBody>
      </p:sp>
      <p:grpSp>
        <p:nvGrpSpPr>
          <p:cNvPr id="4" name="Gruppo 3">
            <a:extLst>
              <a:ext uri="{FF2B5EF4-FFF2-40B4-BE49-F238E27FC236}">
                <a16:creationId xmlns:a16="http://schemas.microsoft.com/office/drawing/2014/main" id="{F2413EBA-3F38-4447-A56B-761C68562A12}"/>
              </a:ext>
            </a:extLst>
          </p:cNvPr>
          <p:cNvGrpSpPr>
            <a:grpSpLocks noChangeAspect="1"/>
          </p:cNvGrpSpPr>
          <p:nvPr/>
        </p:nvGrpSpPr>
        <p:grpSpPr>
          <a:xfrm>
            <a:off x="964175" y="2534265"/>
            <a:ext cx="7071881" cy="3960000"/>
            <a:chOff x="298253" y="1629559"/>
            <a:chExt cx="8737479" cy="4892675"/>
          </a:xfrm>
        </p:grpSpPr>
        <p:pic>
          <p:nvPicPr>
            <p:cNvPr id="5" name="Picture 6">
              <a:extLst>
                <a:ext uri="{FF2B5EF4-FFF2-40B4-BE49-F238E27FC236}">
                  <a16:creationId xmlns:a16="http://schemas.microsoft.com/office/drawing/2014/main" id="{FFB5DBD2-DC96-4010-B51C-A6D84694D50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475445" y="1629559"/>
              <a:ext cx="2560287" cy="4892675"/>
            </a:xfrm>
            <a:prstGeom prst="rect">
              <a:avLst/>
            </a:prstGeom>
          </p:spPr>
        </p:pic>
        <p:grpSp>
          <p:nvGrpSpPr>
            <p:cNvPr id="7" name="Gruppo 6">
              <a:extLst>
                <a:ext uri="{FF2B5EF4-FFF2-40B4-BE49-F238E27FC236}">
                  <a16:creationId xmlns:a16="http://schemas.microsoft.com/office/drawing/2014/main" id="{0FD74F0B-28D6-489A-87EA-A8F8DB65EF18}"/>
                </a:ext>
              </a:extLst>
            </p:cNvPr>
            <p:cNvGrpSpPr/>
            <p:nvPr/>
          </p:nvGrpSpPr>
          <p:grpSpPr>
            <a:xfrm>
              <a:off x="298253" y="1629559"/>
              <a:ext cx="6067322" cy="4892675"/>
              <a:chOff x="298253" y="1629559"/>
              <a:chExt cx="6067322" cy="4892675"/>
            </a:xfrm>
          </p:grpSpPr>
          <p:pic>
            <p:nvPicPr>
              <p:cNvPr id="8" name="Picture 7">
                <a:extLst>
                  <a:ext uri="{FF2B5EF4-FFF2-40B4-BE49-F238E27FC236}">
                    <a16:creationId xmlns:a16="http://schemas.microsoft.com/office/drawing/2014/main" id="{69C45941-A092-455A-A1CF-2B4D6B5A10F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8253" y="1629559"/>
                <a:ext cx="2560288" cy="4892675"/>
              </a:xfrm>
              <a:prstGeom prst="rect">
                <a:avLst/>
              </a:prstGeom>
            </p:spPr>
          </p:pic>
          <p:pic>
            <p:nvPicPr>
              <p:cNvPr id="9" name="Picture 11">
                <a:extLst>
                  <a:ext uri="{FF2B5EF4-FFF2-40B4-BE49-F238E27FC236}">
                    <a16:creationId xmlns:a16="http://schemas.microsoft.com/office/drawing/2014/main" id="{01B20520-F743-4D01-AAEE-18FDF31928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67607" y="1755306"/>
                <a:ext cx="2397968" cy="2268978"/>
              </a:xfrm>
              <a:prstGeom prst="rect">
                <a:avLst/>
              </a:prstGeom>
              <a:ln>
                <a:noFill/>
              </a:ln>
            </p:spPr>
          </p:pic>
          <p:pic>
            <p:nvPicPr>
              <p:cNvPr id="10" name="Picture 3">
                <a:extLst>
                  <a:ext uri="{FF2B5EF4-FFF2-40B4-BE49-F238E27FC236}">
                    <a16:creationId xmlns:a16="http://schemas.microsoft.com/office/drawing/2014/main" id="{C54DD9EE-B60E-4044-BE25-F62A7003E7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333518" y="2390200"/>
                <a:ext cx="2268979" cy="999198"/>
              </a:xfrm>
              <a:prstGeom prst="rect">
                <a:avLst/>
              </a:prstGeom>
              <a:ln>
                <a:noFill/>
              </a:ln>
            </p:spPr>
          </p:pic>
          <p:pic>
            <p:nvPicPr>
              <p:cNvPr id="11" name="Picture 5" descr="A close-up of a rock&#10;&#10;Description automatically generated with medium confidence">
                <a:extLst>
                  <a:ext uri="{FF2B5EF4-FFF2-40B4-BE49-F238E27FC236}">
                    <a16:creationId xmlns:a16="http://schemas.microsoft.com/office/drawing/2014/main" id="{4CA51F8C-7B2C-40A3-9013-44A7CFA68B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2342649" y="4770803"/>
                <a:ext cx="2250715" cy="977856"/>
              </a:xfrm>
              <a:prstGeom prst="rect">
                <a:avLst/>
              </a:prstGeom>
            </p:spPr>
          </p:pic>
          <p:pic>
            <p:nvPicPr>
              <p:cNvPr id="12" name="Picture 9">
                <a:extLst>
                  <a:ext uri="{FF2B5EF4-FFF2-40B4-BE49-F238E27FC236}">
                    <a16:creationId xmlns:a16="http://schemas.microsoft.com/office/drawing/2014/main" id="{3F4C9E47-6511-4C43-84D9-00E1A87ECD7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67606" y="4100879"/>
                <a:ext cx="2397969" cy="2268975"/>
              </a:xfrm>
              <a:prstGeom prst="rect">
                <a:avLst/>
              </a:prstGeom>
            </p:spPr>
          </p:pic>
          <p:sp>
            <p:nvSpPr>
              <p:cNvPr id="13" name="Rectangle 12">
                <a:extLst>
                  <a:ext uri="{FF2B5EF4-FFF2-40B4-BE49-F238E27FC236}">
                    <a16:creationId xmlns:a16="http://schemas.microsoft.com/office/drawing/2014/main" id="{56432C69-AC72-42E0-8764-47164C8AFC32}"/>
                  </a:ext>
                </a:extLst>
              </p:cNvPr>
              <p:cNvSpPr/>
              <p:nvPr/>
            </p:nvSpPr>
            <p:spPr>
              <a:xfrm>
                <a:off x="2968408" y="1755309"/>
                <a:ext cx="3397167" cy="2268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F46C3DD-FB28-4D34-A35F-4F57BCE6BAC9}"/>
                  </a:ext>
                </a:extLst>
              </p:cNvPr>
              <p:cNvSpPr/>
              <p:nvPr/>
            </p:nvSpPr>
            <p:spPr>
              <a:xfrm>
                <a:off x="2968408" y="4116113"/>
                <a:ext cx="3397167" cy="2268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03DBFE1-7853-4A66-8BE5-5D09F8FAC0A3}"/>
                  </a:ext>
                </a:extLst>
              </p:cNvPr>
              <p:cNvSpPr txBox="1"/>
              <p:nvPr/>
            </p:nvSpPr>
            <p:spPr>
              <a:xfrm>
                <a:off x="3774688" y="1769305"/>
                <a:ext cx="797312" cy="369332"/>
              </a:xfrm>
              <a:prstGeom prst="rect">
                <a:avLst/>
              </a:prstGeom>
              <a:noFill/>
            </p:spPr>
            <p:txBody>
              <a:bodyPr wrap="square">
                <a:spAutoFit/>
              </a:bodyPr>
              <a:lstStyle/>
              <a:p>
                <a:pPr lvl="0" algn="just">
                  <a:spcAft>
                    <a:spcPts val="0"/>
                  </a:spcAft>
                </a:pPr>
                <a:r>
                  <a:rPr lang="en-GB" b="1" dirty="0">
                    <a:latin typeface="Arial" panose="020B0604020202020204" pitchFamily="34" charset="0"/>
                    <a:ea typeface="Times New Roman" panose="02020603050405020304" pitchFamily="18" charset="0"/>
                  </a:rPr>
                  <a:t>g</a:t>
                </a:r>
                <a:r>
                  <a:rPr lang="en-GB" sz="1800" b="1" dirty="0">
                    <a:latin typeface="Arial" panose="020B0604020202020204" pitchFamily="34" charset="0"/>
                    <a:ea typeface="Times New Roman" panose="02020603050405020304" pitchFamily="18" charset="0"/>
                  </a:rPr>
                  <a:t>lass</a:t>
                </a:r>
              </a:p>
            </p:txBody>
          </p:sp>
          <p:sp>
            <p:nvSpPr>
              <p:cNvPr id="16" name="TextBox 15">
                <a:extLst>
                  <a:ext uri="{FF2B5EF4-FFF2-40B4-BE49-F238E27FC236}">
                    <a16:creationId xmlns:a16="http://schemas.microsoft.com/office/drawing/2014/main" id="{91A870FC-677F-446E-BB22-9EB9FDF4D319}"/>
                  </a:ext>
                </a:extLst>
              </p:cNvPr>
              <p:cNvSpPr txBox="1"/>
              <p:nvPr/>
            </p:nvSpPr>
            <p:spPr>
              <a:xfrm>
                <a:off x="3869681" y="4134373"/>
                <a:ext cx="797312" cy="369332"/>
              </a:xfrm>
              <a:prstGeom prst="rect">
                <a:avLst/>
              </a:prstGeom>
              <a:noFill/>
            </p:spPr>
            <p:txBody>
              <a:bodyPr wrap="square">
                <a:spAutoFit/>
              </a:bodyPr>
              <a:lstStyle/>
              <a:p>
                <a:pPr lvl="0" algn="just">
                  <a:spcAft>
                    <a:spcPts val="0"/>
                  </a:spcAft>
                </a:pPr>
                <a:r>
                  <a:rPr lang="en-GB" b="1" dirty="0">
                    <a:latin typeface="Arial" panose="020B0604020202020204" pitchFamily="34" charset="0"/>
                    <a:ea typeface="Times New Roman" panose="02020603050405020304" pitchFamily="18" charset="0"/>
                  </a:rPr>
                  <a:t>g</a:t>
                </a:r>
                <a:r>
                  <a:rPr lang="en-GB" sz="1800" b="1" dirty="0">
                    <a:latin typeface="Arial" panose="020B0604020202020204" pitchFamily="34" charset="0"/>
                    <a:ea typeface="Times New Roman" panose="02020603050405020304" pitchFamily="18" charset="0"/>
                  </a:rPr>
                  <a:t>lass</a:t>
                </a:r>
              </a:p>
            </p:txBody>
          </p:sp>
        </p:grpSp>
      </p:grpSp>
    </p:spTree>
    <p:extLst>
      <p:ext uri="{BB962C8B-B14F-4D97-AF65-F5344CB8AC3E}">
        <p14:creationId xmlns:p14="http://schemas.microsoft.com/office/powerpoint/2010/main" val="235558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83BB5-FDFA-FE74-F5E1-56D408559012}"/>
              </a:ext>
            </a:extLst>
          </p:cNvPr>
          <p:cNvSpPr>
            <a:spLocks noGrp="1"/>
          </p:cNvSpPr>
          <p:nvPr>
            <p:ph type="title"/>
          </p:nvPr>
        </p:nvSpPr>
        <p:spPr>
          <a:xfrm>
            <a:off x="458631" y="1253522"/>
            <a:ext cx="7552182" cy="838073"/>
          </a:xfrm>
        </p:spPr>
        <p:txBody>
          <a:bodyPr>
            <a:noAutofit/>
          </a:bodyPr>
          <a:lstStyle/>
          <a:p>
            <a:r>
              <a:rPr lang="it-IT" sz="2800" b="1" dirty="0">
                <a:solidFill>
                  <a:srgbClr val="EA6638"/>
                </a:solidFill>
                <a:effectLst/>
                <a:latin typeface="Arial Rounded MT Bold" panose="020F0704030504030204" pitchFamily="34" charset="77"/>
              </a:rPr>
              <a:t>MARKET ANALYSIS FOR A SUSTAINABLE DEPLOYMENT </a:t>
            </a:r>
            <a:endParaRPr lang="it-IT" sz="2800" dirty="0">
              <a:latin typeface="Arial Rounded MT Bold" panose="020F0704030504030204" pitchFamily="34" charset="77"/>
            </a:endParaRPr>
          </a:p>
        </p:txBody>
      </p:sp>
      <p:sp>
        <p:nvSpPr>
          <p:cNvPr id="3" name="Segnaposto contenuto 2">
            <a:extLst>
              <a:ext uri="{FF2B5EF4-FFF2-40B4-BE49-F238E27FC236}">
                <a16:creationId xmlns:a16="http://schemas.microsoft.com/office/drawing/2014/main" id="{D5E4DD81-1A55-B1DD-B90F-E4D826125094}"/>
              </a:ext>
            </a:extLst>
          </p:cNvPr>
          <p:cNvSpPr>
            <a:spLocks noGrp="1"/>
          </p:cNvSpPr>
          <p:nvPr>
            <p:ph idx="1"/>
          </p:nvPr>
        </p:nvSpPr>
        <p:spPr>
          <a:xfrm>
            <a:off x="483315" y="2412691"/>
            <a:ext cx="8177369" cy="3990184"/>
          </a:xfrm>
        </p:spPr>
        <p:txBody>
          <a:bodyPr>
            <a:normAutofit/>
          </a:bodyPr>
          <a:lstStyle/>
          <a:p>
            <a:pPr marL="0" indent="0">
              <a:buNone/>
            </a:pPr>
            <a:r>
              <a:rPr lang="it-IT" dirty="0">
                <a:solidFill>
                  <a:srgbClr val="1C1C19"/>
                </a:solidFill>
                <a:effectLst/>
              </a:rPr>
              <a:t>The project </a:t>
            </a:r>
            <a:r>
              <a:rPr lang="it-IT" dirty="0" err="1">
                <a:solidFill>
                  <a:srgbClr val="1C1C19"/>
                </a:solidFill>
                <a:effectLst/>
              </a:rPr>
              <a:t>will</a:t>
            </a:r>
            <a:r>
              <a:rPr lang="it-IT" dirty="0">
                <a:solidFill>
                  <a:srgbClr val="1C1C19"/>
                </a:solidFill>
                <a:effectLst/>
              </a:rPr>
              <a:t> </a:t>
            </a:r>
            <a:r>
              <a:rPr lang="it-IT" dirty="0" err="1">
                <a:solidFill>
                  <a:srgbClr val="1C1C19"/>
                </a:solidFill>
                <a:effectLst/>
              </a:rPr>
              <a:t>analyse</a:t>
            </a:r>
            <a:r>
              <a:rPr lang="it-IT" dirty="0">
                <a:solidFill>
                  <a:srgbClr val="1C1C19"/>
                </a:solidFill>
                <a:effectLst/>
              </a:rPr>
              <a:t> </a:t>
            </a:r>
            <a:r>
              <a:rPr lang="it-IT" dirty="0">
                <a:solidFill>
                  <a:srgbClr val="1C1C19"/>
                </a:solidFill>
              </a:rPr>
              <a:t>and </a:t>
            </a:r>
            <a:r>
              <a:rPr lang="it-IT" dirty="0" err="1">
                <a:solidFill>
                  <a:srgbClr val="1C1C19"/>
                </a:solidFill>
              </a:rPr>
              <a:t>assess</a:t>
            </a:r>
            <a:r>
              <a:rPr lang="it-IT" dirty="0">
                <a:solidFill>
                  <a:srgbClr val="1C1C19"/>
                </a:solidFill>
                <a:effectLst/>
              </a:rPr>
              <a:t>:</a:t>
            </a:r>
          </a:p>
          <a:p>
            <a:pPr marL="0" indent="0">
              <a:buNone/>
            </a:pPr>
            <a:endParaRPr lang="it-IT" sz="2400" dirty="0">
              <a:solidFill>
                <a:srgbClr val="1C1C19"/>
              </a:solidFill>
              <a:effectLst/>
              <a:latin typeface="MyriadPro"/>
            </a:endParaRPr>
          </a:p>
          <a:p>
            <a:pPr lvl="7"/>
            <a:r>
              <a:rPr lang="it-IT" dirty="0">
                <a:solidFill>
                  <a:srgbClr val="1C1C19"/>
                </a:solidFill>
                <a:latin typeface="Arial" panose="020B0604020202020204" pitchFamily="34" charset="0"/>
                <a:cs typeface="Arial" panose="020B0604020202020204" pitchFamily="34" charset="0"/>
              </a:rPr>
              <a:t>T</a:t>
            </a:r>
            <a:r>
              <a:rPr lang="it-IT" dirty="0">
                <a:solidFill>
                  <a:srgbClr val="1C1C19"/>
                </a:solidFill>
                <a:effectLst/>
                <a:latin typeface="Arial" panose="020B0604020202020204" pitchFamily="34" charset="0"/>
                <a:cs typeface="Arial" panose="020B0604020202020204" pitchFamily="34" charset="0"/>
              </a:rPr>
              <a:t>he </a:t>
            </a:r>
            <a:r>
              <a:rPr lang="it-IT" b="1" dirty="0">
                <a:solidFill>
                  <a:srgbClr val="1C1C19"/>
                </a:solidFill>
                <a:effectLst/>
                <a:latin typeface="Arial" panose="020B0604020202020204" pitchFamily="34" charset="0"/>
                <a:cs typeface="Arial" panose="020B0604020202020204" pitchFamily="34" charset="0"/>
              </a:rPr>
              <a:t>exploitation </a:t>
            </a:r>
            <a:r>
              <a:rPr lang="it-IT" b="1" dirty="0" err="1">
                <a:solidFill>
                  <a:srgbClr val="1C1C19"/>
                </a:solidFill>
                <a:effectLst/>
                <a:latin typeface="Arial" panose="020B0604020202020204" pitchFamily="34" charset="0"/>
                <a:cs typeface="Arial" panose="020B0604020202020204" pitchFamily="34" charset="0"/>
              </a:rPr>
              <a:t>potential</a:t>
            </a:r>
            <a:endParaRPr lang="it-IT" b="1" dirty="0">
              <a:solidFill>
                <a:srgbClr val="1C1C19"/>
              </a:solidFill>
              <a:latin typeface="Arial" panose="020B0604020202020204" pitchFamily="34" charset="0"/>
              <a:cs typeface="Arial" panose="020B0604020202020204" pitchFamily="34" charset="0"/>
            </a:endParaRPr>
          </a:p>
          <a:p>
            <a:pPr lvl="7"/>
            <a:r>
              <a:rPr lang="it-IT" dirty="0">
                <a:solidFill>
                  <a:srgbClr val="1C1C19"/>
                </a:solidFill>
                <a:effectLst/>
                <a:latin typeface="Arial" panose="020B0604020202020204" pitchFamily="34" charset="0"/>
                <a:cs typeface="Arial" panose="020B0604020202020204" pitchFamily="34" charset="0"/>
              </a:rPr>
              <a:t>The </a:t>
            </a:r>
            <a:r>
              <a:rPr lang="it-IT" dirty="0" err="1">
                <a:solidFill>
                  <a:srgbClr val="1C1C19"/>
                </a:solidFill>
                <a:effectLst/>
                <a:latin typeface="Arial" panose="020B0604020202020204" pitchFamily="34" charset="0"/>
                <a:cs typeface="Arial" panose="020B0604020202020204" pitchFamily="34" charset="0"/>
              </a:rPr>
              <a:t>economics</a:t>
            </a:r>
            <a:r>
              <a:rPr lang="it-IT" dirty="0">
                <a:solidFill>
                  <a:srgbClr val="1C1C19"/>
                </a:solidFill>
                <a:effectLst/>
                <a:latin typeface="Arial" panose="020B0604020202020204" pitchFamily="34" charset="0"/>
                <a:cs typeface="Arial" panose="020B0604020202020204" pitchFamily="34" charset="0"/>
              </a:rPr>
              <a:t> of the </a:t>
            </a:r>
            <a:r>
              <a:rPr lang="it-IT" dirty="0" err="1">
                <a:solidFill>
                  <a:srgbClr val="1C1C19"/>
                </a:solidFill>
                <a:effectLst/>
                <a:latin typeface="Arial" panose="020B0604020202020204" pitchFamily="34" charset="0"/>
                <a:cs typeface="Arial" panose="020B0604020202020204" pitchFamily="34" charset="0"/>
              </a:rPr>
              <a:t>developed</a:t>
            </a:r>
            <a:r>
              <a:rPr lang="it-IT" dirty="0">
                <a:solidFill>
                  <a:srgbClr val="1C1C19"/>
                </a:solidFill>
                <a:effectLst/>
                <a:latin typeface="Arial" panose="020B0604020202020204" pitchFamily="34" charset="0"/>
                <a:cs typeface="Arial" panose="020B0604020202020204" pitchFamily="34" charset="0"/>
              </a:rPr>
              <a:t> </a:t>
            </a:r>
            <a:r>
              <a:rPr lang="it-IT" b="1" dirty="0">
                <a:solidFill>
                  <a:srgbClr val="1C1C19"/>
                </a:solidFill>
                <a:effectLst/>
                <a:latin typeface="Arial" panose="020B0604020202020204" pitchFamily="34" charset="0"/>
                <a:cs typeface="Arial" panose="020B0604020202020204" pitchFamily="34" charset="0"/>
              </a:rPr>
              <a:t>drilling </a:t>
            </a:r>
            <a:r>
              <a:rPr lang="it-IT" b="1" dirty="0" err="1">
                <a:solidFill>
                  <a:srgbClr val="1C1C19"/>
                </a:solidFill>
                <a:effectLst/>
                <a:latin typeface="Arial" panose="020B0604020202020204" pitchFamily="34" charset="0"/>
                <a:cs typeface="Arial" panose="020B0604020202020204" pitchFamily="34" charset="0"/>
              </a:rPr>
              <a:t>technology</a:t>
            </a:r>
            <a:endParaRPr lang="it-IT" b="1" dirty="0">
              <a:solidFill>
                <a:srgbClr val="1C1C19"/>
              </a:solidFill>
              <a:latin typeface="Arial" panose="020B0604020202020204" pitchFamily="34" charset="0"/>
              <a:cs typeface="Arial" panose="020B0604020202020204" pitchFamily="34" charset="0"/>
            </a:endParaRPr>
          </a:p>
          <a:p>
            <a:pPr lvl="7"/>
            <a:r>
              <a:rPr lang="it-IT" dirty="0">
                <a:solidFill>
                  <a:srgbClr val="1C1C19"/>
                </a:solidFill>
                <a:effectLst/>
                <a:latin typeface="Arial" panose="020B0604020202020204" pitchFamily="34" charset="0"/>
                <a:cs typeface="Arial" panose="020B0604020202020204" pitchFamily="34" charset="0"/>
              </a:rPr>
              <a:t>The </a:t>
            </a:r>
            <a:r>
              <a:rPr lang="it-IT" b="1" dirty="0">
                <a:solidFill>
                  <a:srgbClr val="1C1C19"/>
                </a:solidFill>
                <a:effectLst/>
                <a:latin typeface="Arial" panose="020B0604020202020204" pitchFamily="34" charset="0"/>
                <a:cs typeface="Arial" panose="020B0604020202020204" pitchFamily="34" charset="0"/>
              </a:rPr>
              <a:t>legislative</a:t>
            </a:r>
            <a:r>
              <a:rPr lang="it-IT" dirty="0">
                <a:solidFill>
                  <a:srgbClr val="1C1C19"/>
                </a:solidFill>
                <a:effectLst/>
                <a:latin typeface="Arial" panose="020B0604020202020204" pitchFamily="34" charset="0"/>
                <a:cs typeface="Arial" panose="020B0604020202020204" pitchFamily="34" charset="0"/>
              </a:rPr>
              <a:t> </a:t>
            </a:r>
            <a:r>
              <a:rPr lang="it-IT" dirty="0" err="1">
                <a:solidFill>
                  <a:srgbClr val="1C1C19"/>
                </a:solidFill>
                <a:effectLst/>
                <a:latin typeface="Arial" panose="020B0604020202020204" pitchFamily="34" charset="0"/>
                <a:cs typeface="Arial" panose="020B0604020202020204" pitchFamily="34" charset="0"/>
              </a:rPr>
              <a:t>aspects</a:t>
            </a:r>
            <a:r>
              <a:rPr lang="it-IT" dirty="0">
                <a:solidFill>
                  <a:srgbClr val="1C1C19"/>
                </a:solidFill>
                <a:effectLst/>
                <a:latin typeface="Arial" panose="020B0604020202020204" pitchFamily="34" charset="0"/>
                <a:cs typeface="Arial" panose="020B0604020202020204" pitchFamily="34" charset="0"/>
              </a:rPr>
              <a:t> and </a:t>
            </a:r>
            <a:r>
              <a:rPr lang="it-IT" b="1" dirty="0" err="1">
                <a:solidFill>
                  <a:srgbClr val="1C1C19"/>
                </a:solidFill>
                <a:effectLst/>
                <a:latin typeface="Arial" panose="020B0604020202020204" pitchFamily="34" charset="0"/>
                <a:cs typeface="Arial" panose="020B0604020202020204" pitchFamily="34" charset="0"/>
              </a:rPr>
              <a:t>environmental</a:t>
            </a:r>
            <a:endParaRPr lang="it-IT" b="1" dirty="0">
              <a:solidFill>
                <a:srgbClr val="1C1C19"/>
              </a:solidFill>
              <a:latin typeface="Arial" panose="020B0604020202020204" pitchFamily="34" charset="0"/>
              <a:cs typeface="Arial" panose="020B0604020202020204" pitchFamily="34" charset="0"/>
            </a:endParaRPr>
          </a:p>
          <a:p>
            <a:pPr lvl="7"/>
            <a:r>
              <a:rPr lang="it-IT" dirty="0">
                <a:solidFill>
                  <a:srgbClr val="1C1C19"/>
                </a:solidFill>
                <a:effectLst/>
                <a:latin typeface="Arial" panose="020B0604020202020204" pitchFamily="34" charset="0"/>
                <a:cs typeface="Arial" panose="020B0604020202020204" pitchFamily="34" charset="0"/>
              </a:rPr>
              <a:t>Health and </a:t>
            </a:r>
            <a:r>
              <a:rPr lang="it-IT" dirty="0" err="1">
                <a:solidFill>
                  <a:srgbClr val="1C1C19"/>
                </a:solidFill>
                <a:effectLst/>
                <a:latin typeface="Arial" panose="020B0604020202020204" pitchFamily="34" charset="0"/>
                <a:cs typeface="Arial" panose="020B0604020202020204" pitchFamily="34" charset="0"/>
              </a:rPr>
              <a:t>safety</a:t>
            </a:r>
            <a:r>
              <a:rPr lang="it-IT" dirty="0">
                <a:solidFill>
                  <a:srgbClr val="1C1C19"/>
                </a:solidFill>
                <a:effectLst/>
                <a:latin typeface="Arial" panose="020B0604020202020204" pitchFamily="34" charset="0"/>
                <a:cs typeface="Arial" panose="020B0604020202020204" pitchFamily="34" charset="0"/>
              </a:rPr>
              <a:t> (</a:t>
            </a:r>
            <a:r>
              <a:rPr lang="it-IT" b="1" dirty="0">
                <a:solidFill>
                  <a:srgbClr val="1C1C19"/>
                </a:solidFill>
                <a:effectLst/>
                <a:latin typeface="Arial" panose="020B0604020202020204" pitchFamily="34" charset="0"/>
                <a:cs typeface="Arial" panose="020B0604020202020204" pitchFamily="34" charset="0"/>
              </a:rPr>
              <a:t>EHS</a:t>
            </a:r>
            <a:r>
              <a:rPr lang="it-IT" dirty="0">
                <a:solidFill>
                  <a:srgbClr val="1C1C19"/>
                </a:solidFill>
                <a:effectLst/>
                <a:latin typeface="Arial" panose="020B0604020202020204" pitchFamily="34" charset="0"/>
                <a:cs typeface="Arial" panose="020B0604020202020204" pitchFamily="34" charset="0"/>
              </a:rPr>
              <a:t>) standards </a:t>
            </a:r>
            <a:r>
              <a:rPr lang="it-IT" dirty="0" err="1">
                <a:solidFill>
                  <a:srgbClr val="1C1C19"/>
                </a:solidFill>
                <a:effectLst/>
                <a:latin typeface="Arial" panose="020B0604020202020204" pitchFamily="34" charset="0"/>
                <a:cs typeface="Arial" panose="020B0604020202020204" pitchFamily="34" charset="0"/>
              </a:rPr>
              <a:t>related</a:t>
            </a:r>
            <a:r>
              <a:rPr lang="it-IT" dirty="0">
                <a:solidFill>
                  <a:srgbClr val="1C1C19"/>
                </a:solidFill>
                <a:effectLst/>
                <a:latin typeface="Arial" panose="020B0604020202020204" pitchFamily="34" charset="0"/>
                <a:cs typeface="Arial" panose="020B0604020202020204" pitchFamily="34" charset="0"/>
              </a:rPr>
              <a:t> to the </a:t>
            </a:r>
            <a:r>
              <a:rPr lang="it-IT" dirty="0" err="1">
                <a:solidFill>
                  <a:srgbClr val="1C1C19"/>
                </a:solidFill>
                <a:effectLst/>
                <a:latin typeface="Arial" panose="020B0604020202020204" pitchFamily="34" charset="0"/>
                <a:cs typeface="Arial" panose="020B0604020202020204" pitchFamily="34" charset="0"/>
              </a:rPr>
              <a:t>proposed</a:t>
            </a:r>
            <a:r>
              <a:rPr lang="it-IT" dirty="0">
                <a:solidFill>
                  <a:srgbClr val="1C1C19"/>
                </a:solidFill>
                <a:effectLst/>
                <a:latin typeface="Arial" panose="020B0604020202020204" pitchFamily="34" charset="0"/>
                <a:cs typeface="Arial" panose="020B0604020202020204" pitchFamily="34" charset="0"/>
              </a:rPr>
              <a:t> </a:t>
            </a:r>
            <a:r>
              <a:rPr lang="it-IT" dirty="0" err="1">
                <a:solidFill>
                  <a:srgbClr val="1C1C19"/>
                </a:solidFill>
                <a:effectLst/>
                <a:latin typeface="Arial" panose="020B0604020202020204" pitchFamily="34" charset="0"/>
                <a:cs typeface="Arial" panose="020B0604020202020204" pitchFamily="34" charset="0"/>
              </a:rPr>
              <a:t>solution</a:t>
            </a:r>
            <a:r>
              <a:rPr lang="it-IT" dirty="0">
                <a:solidFill>
                  <a:srgbClr val="1C1C19"/>
                </a:solidFill>
                <a:effectLst/>
                <a:latin typeface="Arial" panose="020B0604020202020204" pitchFamily="34" charset="0"/>
                <a:cs typeface="Arial" panose="020B0604020202020204" pitchFamily="34" charset="0"/>
              </a:rPr>
              <a:t>. </a:t>
            </a:r>
          </a:p>
          <a:p>
            <a:pPr lvl="7"/>
            <a:r>
              <a:rPr lang="it-IT" dirty="0">
                <a:solidFill>
                  <a:srgbClr val="1C1C19"/>
                </a:solidFill>
                <a:effectLst/>
                <a:latin typeface="Arial" panose="020B0604020202020204" pitchFamily="34" charset="0"/>
                <a:cs typeface="Arial" panose="020B0604020202020204" pitchFamily="34" charset="0"/>
              </a:rPr>
              <a:t>The </a:t>
            </a:r>
            <a:r>
              <a:rPr lang="it-IT" b="1" dirty="0">
                <a:solidFill>
                  <a:srgbClr val="1C1C19"/>
                </a:solidFill>
                <a:effectLst/>
                <a:latin typeface="Arial" panose="020B0604020202020204" pitchFamily="34" charset="0"/>
                <a:cs typeface="Arial" panose="020B0604020202020204" pitchFamily="34" charset="0"/>
              </a:rPr>
              <a:t>risks </a:t>
            </a:r>
            <a:r>
              <a:rPr lang="it-IT" b="1" dirty="0" err="1">
                <a:solidFill>
                  <a:srgbClr val="1C1C19"/>
                </a:solidFill>
                <a:effectLst/>
                <a:latin typeface="Arial" panose="020B0604020202020204" pitchFamily="34" charset="0"/>
                <a:cs typeface="Arial" panose="020B0604020202020204" pitchFamily="34" charset="0"/>
              </a:rPr>
              <a:t>assessment</a:t>
            </a:r>
            <a:r>
              <a:rPr lang="it-IT" b="1" dirty="0">
                <a:solidFill>
                  <a:srgbClr val="1C1C19"/>
                </a:solidFill>
                <a:effectLst/>
                <a:latin typeface="Arial" panose="020B0604020202020204" pitchFamily="34" charset="0"/>
                <a:cs typeface="Arial" panose="020B0604020202020204" pitchFamily="34" charset="0"/>
              </a:rPr>
              <a:t> </a:t>
            </a:r>
            <a:r>
              <a:rPr lang="it-IT" dirty="0" err="1">
                <a:solidFill>
                  <a:srgbClr val="1C1C19"/>
                </a:solidFill>
                <a:effectLst/>
                <a:latin typeface="Arial" panose="020B0604020202020204" pitchFamily="34" charset="0"/>
                <a:cs typeface="Arial" panose="020B0604020202020204" pitchFamily="34" charset="0"/>
              </a:rPr>
              <a:t>comparing</a:t>
            </a:r>
            <a:r>
              <a:rPr lang="it-IT" dirty="0">
                <a:solidFill>
                  <a:srgbClr val="1C1C19"/>
                </a:solidFill>
                <a:effectLst/>
                <a:latin typeface="Arial" panose="020B0604020202020204" pitchFamily="34" charset="0"/>
                <a:cs typeface="Arial" panose="020B0604020202020204" pitchFamily="34" charset="0"/>
              </a:rPr>
              <a:t> </a:t>
            </a:r>
            <a:r>
              <a:rPr lang="it-IT" dirty="0" err="1">
                <a:solidFill>
                  <a:srgbClr val="1C1C19"/>
                </a:solidFill>
                <a:effectLst/>
                <a:latin typeface="Arial" panose="020B0604020202020204" pitchFamily="34" charset="0"/>
                <a:cs typeface="Arial" panose="020B0604020202020204" pitchFamily="34" charset="0"/>
              </a:rPr>
              <a:t>DeepU</a:t>
            </a:r>
            <a:r>
              <a:rPr lang="it-IT" dirty="0">
                <a:solidFill>
                  <a:srgbClr val="1C1C19"/>
                </a:solidFill>
                <a:effectLst/>
                <a:latin typeface="Arial" panose="020B0604020202020204" pitchFamily="34" charset="0"/>
                <a:cs typeface="Arial" panose="020B0604020202020204" pitchFamily="34" charset="0"/>
              </a:rPr>
              <a:t> </a:t>
            </a:r>
            <a:r>
              <a:rPr lang="it-IT" dirty="0" err="1">
                <a:solidFill>
                  <a:srgbClr val="1C1C19"/>
                </a:solidFill>
                <a:effectLst/>
                <a:latin typeface="Arial" panose="020B0604020202020204" pitchFamily="34" charset="0"/>
                <a:cs typeface="Arial" panose="020B0604020202020204" pitchFamily="34" charset="0"/>
              </a:rPr>
              <a:t>technology</a:t>
            </a:r>
            <a:r>
              <a:rPr lang="it-IT" dirty="0">
                <a:solidFill>
                  <a:srgbClr val="1C1C19"/>
                </a:solidFill>
                <a:effectLst/>
                <a:latin typeface="Arial" panose="020B0604020202020204" pitchFamily="34" charset="0"/>
                <a:cs typeface="Arial" panose="020B0604020202020204" pitchFamily="34" charset="0"/>
              </a:rPr>
              <a:t> to </a:t>
            </a:r>
            <a:r>
              <a:rPr lang="it-IT" dirty="0" err="1">
                <a:solidFill>
                  <a:srgbClr val="1C1C19"/>
                </a:solidFill>
                <a:effectLst/>
                <a:latin typeface="Arial" panose="020B0604020202020204" pitchFamily="34" charset="0"/>
                <a:cs typeface="Arial" panose="020B0604020202020204" pitchFamily="34" charset="0"/>
              </a:rPr>
              <a:t>conventional</a:t>
            </a:r>
            <a:r>
              <a:rPr lang="it-IT" dirty="0">
                <a:solidFill>
                  <a:srgbClr val="1C1C19"/>
                </a:solidFill>
                <a:effectLst/>
                <a:latin typeface="Arial" panose="020B0604020202020204" pitchFamily="34" charset="0"/>
                <a:cs typeface="Arial" panose="020B0604020202020204" pitchFamily="34" charset="0"/>
              </a:rPr>
              <a:t> deep drilling</a:t>
            </a:r>
            <a:endParaRPr lang="it-IT" dirty="0"/>
          </a:p>
        </p:txBody>
      </p:sp>
      <p:pic>
        <p:nvPicPr>
          <p:cNvPr id="4" name="Segnaposto contenuto 4">
            <a:extLst>
              <a:ext uri="{FF2B5EF4-FFF2-40B4-BE49-F238E27FC236}">
                <a16:creationId xmlns:a16="http://schemas.microsoft.com/office/drawing/2014/main" id="{17753C8E-8C5A-7428-C7C4-69DCED9DA851}"/>
              </a:ext>
            </a:extLst>
          </p:cNvPr>
          <p:cNvPicPr>
            <a:picLocks noChangeAspect="1"/>
          </p:cNvPicPr>
          <p:nvPr/>
        </p:nvPicPr>
        <p:blipFill rotWithShape="1">
          <a:blip r:embed="rId2"/>
          <a:srcRect r="50000" b="72330"/>
          <a:stretch/>
        </p:blipFill>
        <p:spPr>
          <a:xfrm>
            <a:off x="0" y="2880360"/>
            <a:ext cx="3900817" cy="3054847"/>
          </a:xfrm>
          <a:prstGeom prst="rect">
            <a:avLst/>
          </a:prstGeom>
        </p:spPr>
      </p:pic>
    </p:spTree>
    <p:extLst>
      <p:ext uri="{BB962C8B-B14F-4D97-AF65-F5344CB8AC3E}">
        <p14:creationId xmlns:p14="http://schemas.microsoft.com/office/powerpoint/2010/main" val="136030962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DeepU4-9" id="{2C8A902F-F97E-B648-86C0-DA2DEBF38B3C}" vid="{99ED012F-E9BF-D24F-B4B1-B3C6F6FE694D}"/>
    </a:ext>
  </a:extLst>
</a:theme>
</file>

<file path=docProps/app.xml><?xml version="1.0" encoding="utf-8"?>
<Properties xmlns="http://schemas.openxmlformats.org/officeDocument/2006/extended-properties" xmlns:vt="http://schemas.openxmlformats.org/officeDocument/2006/docPropsVTypes">
  <Template>Tema di Office</Template>
  <TotalTime>919</TotalTime>
  <Words>619</Words>
  <Application>Microsoft Macintosh PowerPoint</Application>
  <PresentationFormat>Presentazione su schermo (4:3)</PresentationFormat>
  <Paragraphs>58</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Arial Rounded MT Bold</vt:lpstr>
      <vt:lpstr>ArialMT</vt:lpstr>
      <vt:lpstr>Calibri</vt:lpstr>
      <vt:lpstr>MyriadPro</vt:lpstr>
      <vt:lpstr>Times New Roman</vt:lpstr>
      <vt:lpstr>Tema di Office</vt:lpstr>
      <vt:lpstr>Deep U-tube heat exchanger breakthrough: combining laser and cryogenic gas for geothermal energy exploitation</vt:lpstr>
      <vt:lpstr>THE DeepU PROJECT CONCEPT </vt:lpstr>
      <vt:lpstr>INNOVATIVE DRILLING TECHNOLOGY </vt:lpstr>
      <vt:lpstr>THE DeepU PROJECT OBJECTIVES</vt:lpstr>
      <vt:lpstr>A NOVEL PROCESSING HEAD  FOR LASER DRILLING</vt:lpstr>
      <vt:lpstr>LABORATORY TESTS</vt:lpstr>
      <vt:lpstr>CHARACTERIZATION OF THE ROCK SAMPLES </vt:lpstr>
      <vt:lpstr>CHARACTERIZATION OF THE ROCK SAMPLES </vt:lpstr>
      <vt:lpstr>MARKET ANALYSIS FOR A SUSTAINABLE DEPLOYMENT </vt:lpstr>
      <vt:lpstr>THE PROJECT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U-tube heat exchanger breakthrough: combining laser and cryogenic gas for geothermal energy exploitation</dc:title>
  <dc:creator>Elisa Cannone</dc:creator>
  <cp:lastModifiedBy>Adele Manzella</cp:lastModifiedBy>
  <cp:revision>12</cp:revision>
  <dcterms:created xsi:type="dcterms:W3CDTF">2023-04-19T10:54:42Z</dcterms:created>
  <dcterms:modified xsi:type="dcterms:W3CDTF">2023-04-20T15:28:30Z</dcterms:modified>
</cp:coreProperties>
</file>