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3"/>
  </p:sldMasterIdLst>
  <p:notesMasterIdLst>
    <p:notesMasterId r:id="rId13"/>
  </p:notesMasterIdLst>
  <p:sldIdLst>
    <p:sldId id="256" r:id="rId4"/>
    <p:sldId id="335" r:id="rId5"/>
    <p:sldId id="259" r:id="rId6"/>
    <p:sldId id="326" r:id="rId7"/>
    <p:sldId id="334" r:id="rId8"/>
    <p:sldId id="333" r:id="rId9"/>
    <p:sldId id="295" r:id="rId10"/>
    <p:sldId id="336" r:id="rId11"/>
    <p:sldId id="332" r:id="rId12"/>
  </p:sldIdLst>
  <p:sldSz cx="9906000" cy="6858000" type="A4"/>
  <p:notesSz cx="6858000" cy="9144000"/>
  <p:defaultTextStyle>
    <a:defPPr>
      <a:defRPr lang="en-US"/>
    </a:defPPr>
    <a:lvl1pPr algn="l" defTabSz="534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534988" indent="-77788" algn="l" defTabSz="534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071563" indent="-157163" algn="l" defTabSz="534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608138" indent="-236538" algn="l" defTabSz="534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144713" indent="-315913" algn="l" defTabSz="5349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2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/>
    <p:restoredTop sz="90634"/>
  </p:normalViewPr>
  <p:slideViewPr>
    <p:cSldViewPr snapToGrid="0" snapToObjects="1">
      <p:cViewPr varScale="1">
        <p:scale>
          <a:sx n="107" d="100"/>
          <a:sy n="107" d="100"/>
        </p:scale>
        <p:origin x="1408" y="160"/>
      </p:cViewPr>
      <p:guideLst>
        <p:guide orient="horz" pos="2160"/>
        <p:guide pos="3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364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2671A54A-2F23-4C4B-B024-9BF2D332B5EB}" type="datetimeFigureOut">
              <a:rPr lang="en-US" altLang="en-US"/>
              <a:pPr>
                <a:defRPr/>
              </a:pPr>
              <a:t>4/21/23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Click to edit Master text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364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D4A9F11E-E5CA-E041-AC1C-851AAA409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9572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534988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071563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8138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144713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682164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 rot="16200000">
            <a:off x="-797718" y="5431631"/>
            <a:ext cx="1847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rgbClr val="595959"/>
                </a:solidFill>
              </a:rPr>
              <a:t>© 2014 Aarbakke Innovation AS</a:t>
            </a:r>
          </a:p>
        </p:txBody>
      </p:sp>
      <p:pic>
        <p:nvPicPr>
          <p:cNvPr id="5" name="Picture 6" descr="1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50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654" y="3819526"/>
            <a:ext cx="8158692" cy="1019175"/>
          </a:xfrm>
        </p:spPr>
        <p:txBody>
          <a:bodyPr lIns="0" tIns="0" rIns="0" bIns="0" anchor="t">
            <a:noAutofit/>
          </a:bodyPr>
          <a:lstStyle>
            <a:lvl1pPr algn="l">
              <a:defRPr sz="5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775" y="4838700"/>
            <a:ext cx="8165571" cy="838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13FD5-053B-6F48-86C2-607879134C80}" type="datetime1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AE88E-E7C9-934C-B729-68F65FD5A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12542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9330-1707-F34C-8F7F-A60BF5CBC3EC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6D3AF-05DA-5743-9EA6-F839AD44C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85682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9C79-62C4-D440-A56A-BE558272CB83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C8608-3DDE-434E-9080-2B4600E87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2840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9CCE-C0B5-8A4A-8888-103F96ED2078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EA2FC-36CF-7847-9C40-C6B26D1C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03239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52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 rot="16200000">
            <a:off x="-797718" y="5431631"/>
            <a:ext cx="1847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rgbClr val="595959"/>
                </a:solidFill>
              </a:rPr>
              <a:t>© 2014 Aarbakke Innovation AS</a:t>
            </a:r>
          </a:p>
        </p:txBody>
      </p:sp>
      <p:pic>
        <p:nvPicPr>
          <p:cNvPr id="5" name="Picture 6" descr="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 rot="16200000">
            <a:off x="-787665" y="5431309"/>
            <a:ext cx="18277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595959"/>
                </a:solidFill>
              </a:rPr>
              <a:t>© 2023 </a:t>
            </a:r>
            <a:r>
              <a:rPr lang="en-US" altLang="en-US" sz="900" dirty="0" err="1">
                <a:solidFill>
                  <a:srgbClr val="595959"/>
                </a:solidFill>
              </a:rPr>
              <a:t>Aarbakke</a:t>
            </a:r>
            <a:r>
              <a:rPr lang="en-US" altLang="en-US" sz="900" dirty="0">
                <a:solidFill>
                  <a:srgbClr val="595959"/>
                </a:solidFill>
              </a:rPr>
              <a:t> Innovation 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1277939"/>
            <a:ext cx="8261879" cy="1143000"/>
          </a:xfrm>
        </p:spPr>
        <p:txBody>
          <a:bodyPr lIns="0" tIns="0" rIns="0" bIns="0" anchor="t">
            <a:noAutofit/>
          </a:bodyPr>
          <a:lstStyle>
            <a:lvl1pPr algn="l">
              <a:defRPr sz="5400">
                <a:solidFill>
                  <a:srgbClr val="E223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138" y="2292351"/>
            <a:ext cx="8261879" cy="2868613"/>
          </a:xfrm>
        </p:spPr>
        <p:txBody>
          <a:bodyPr lIns="0" tIns="0" rIns="0" bIns="0">
            <a:noAutofit/>
          </a:bodyPr>
          <a:lstStyle>
            <a:lvl1pPr marL="211194" indent="-211194">
              <a:defRPr sz="2800"/>
            </a:lvl1pPr>
            <a:lvl2pPr marL="591343" indent="-295672">
              <a:defRPr sz="2600"/>
            </a:lvl2pPr>
            <a:lvl3pPr marL="844776" indent="-211194">
              <a:defRPr sz="2300"/>
            </a:lvl3pPr>
            <a:lvl4pPr marL="1267164">
              <a:defRPr sz="2100"/>
            </a:lvl4pPr>
            <a:lvl5pPr marL="1689552"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3275" y="6470650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2C6A-0880-B64B-AD93-B2EBB2FFA962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0575" y="6470650"/>
            <a:ext cx="3136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C383-7F8D-7E43-8592-DA348146DD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16443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 rot="16200000">
            <a:off x="-797718" y="5431631"/>
            <a:ext cx="1847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rgbClr val="595959"/>
                </a:solidFill>
              </a:rPr>
              <a:t>© 2014 Aarbakke Innovation AS</a:t>
            </a: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1277939"/>
            <a:ext cx="8261879" cy="1143000"/>
          </a:xfrm>
        </p:spPr>
        <p:txBody>
          <a:bodyPr lIns="0" tIns="0" rIns="0" bIns="0" anchor="t">
            <a:noAutofit/>
          </a:bodyPr>
          <a:lstStyle>
            <a:lvl1pPr algn="l">
              <a:defRPr sz="5400">
                <a:solidFill>
                  <a:srgbClr val="E223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138" y="2292351"/>
            <a:ext cx="8261879" cy="2868613"/>
          </a:xfrm>
        </p:spPr>
        <p:txBody>
          <a:bodyPr lIns="0" tIns="0" rIns="0" bIns="0">
            <a:noAutofit/>
          </a:bodyPr>
          <a:lstStyle>
            <a:lvl1pPr marL="211194" indent="-211194">
              <a:defRPr sz="2800"/>
            </a:lvl1pPr>
            <a:lvl2pPr marL="591343" indent="-295672">
              <a:defRPr sz="2600"/>
            </a:lvl2pPr>
            <a:lvl3pPr marL="844776" indent="-211194">
              <a:defRPr sz="2300"/>
            </a:lvl3pPr>
            <a:lvl4pPr marL="1267164">
              <a:defRPr sz="2100"/>
            </a:lvl4pPr>
            <a:lvl5pPr marL="1689552"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073275" y="6470650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B7C0E-A8AB-A947-95F6-EA5696B2E760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0575" y="6470650"/>
            <a:ext cx="3136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F356-D4E5-D044-825F-9BA9967F4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4914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2554-617C-5E45-92B5-B41A9DB50900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4D3-0356-FF4C-9FE8-810C862A7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1398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63D49-886D-9343-9FA1-558041340E51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4513E-70FE-D442-8D95-178102E2D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651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063E-003B-8046-B0F6-4CCD703958B3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9FCF-4E72-484C-B3B2-82E215B1A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7504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EE53F-DFED-7342-A9B3-4CABA9756F73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A9F8-ED86-464F-95A1-715EE3996F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2578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B17BE-6028-9745-B27F-7DA9C23EA90C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7BBD-023F-5A4A-8107-5FB5E2964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2835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6200000">
            <a:off x="-797718" y="5431631"/>
            <a:ext cx="1847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rgbClr val="595959"/>
                </a:solidFill>
              </a:rPr>
              <a:t>© 2014 Aarbakke Innovation 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334C-16CD-AA4C-83B7-0CAAC135D01B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B881-DBFE-8A4D-A3BF-0210F4D6C2F9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07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470650"/>
            <a:ext cx="2311400" cy="365125"/>
          </a:xfrm>
          <a:prstGeom prst="rect">
            <a:avLst/>
          </a:prstGeom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3E69EC-39A0-7942-86F0-952F7695A9CD}" type="datetimeFigureOut">
              <a:rPr lang="en-US" altLang="en-US"/>
              <a:pPr>
                <a:defRPr/>
              </a:pPr>
              <a:t>4/21/23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6470650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 defTabSz="53643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6388" y="6470650"/>
            <a:ext cx="2311400" cy="365125"/>
          </a:xfrm>
          <a:prstGeom prst="rect">
            <a:avLst/>
          </a:prstGeom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B0C22B-1B0F-A649-93E2-FC252C120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 rot="16200000">
            <a:off x="-797718" y="5431631"/>
            <a:ext cx="1847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rgbClr val="595959"/>
                </a:solidFill>
              </a:rPr>
              <a:t>© 2014 Aarbakke Innovation 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584" r:id="rId1"/>
    <p:sldLayoutId id="2147494585" r:id="rId2"/>
    <p:sldLayoutId id="2147494586" r:id="rId3"/>
    <p:sldLayoutId id="2147494576" r:id="rId4"/>
    <p:sldLayoutId id="2147494577" r:id="rId5"/>
    <p:sldLayoutId id="2147494578" r:id="rId6"/>
    <p:sldLayoutId id="2147494579" r:id="rId7"/>
    <p:sldLayoutId id="2147494580" r:id="rId8"/>
    <p:sldLayoutId id="2147494587" r:id="rId9"/>
    <p:sldLayoutId id="2147494581" r:id="rId10"/>
    <p:sldLayoutId id="2147494582" r:id="rId11"/>
    <p:sldLayoutId id="2147494583" r:id="rId12"/>
    <p:sldLayoutId id="2147494588" r:id="rId13"/>
  </p:sldLayoutIdLst>
  <p:transition>
    <p:fade/>
  </p:transition>
  <p:txStyles>
    <p:titleStyle>
      <a:lvl1pPr algn="ctr" defTabSz="534988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53498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3498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3498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3498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53498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53498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53498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53498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01638" indent="-401638" algn="l" defTabSz="5349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71538" indent="-334963" algn="l" defTabSz="5349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39850" indent="-266700" algn="l" defTabSz="5349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76425" indent="-266700" algn="l" defTabSz="5349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13000" indent="-266700" algn="l" defTabSz="5349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581851" y="1070635"/>
            <a:ext cx="8936038" cy="1889125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ＭＳ Ｐゴシック" charset="-128"/>
              </a:rPr>
              <a:t>The </a:t>
            </a:r>
            <a:r>
              <a:rPr lang="en-US" altLang="en-US" sz="3200" b="1" dirty="0" err="1">
                <a:ea typeface="ＭＳ Ｐゴシック" charset="-128"/>
              </a:rPr>
              <a:t>UmbiliDrill</a:t>
            </a:r>
            <a:r>
              <a:rPr lang="en-US" altLang="en-US" sz="3200" dirty="0">
                <a:ea typeface="ＭＳ Ｐゴシック" charset="-128"/>
              </a:rPr>
              <a:t> methodology for drilling long reach and sharp turn wellbores for geothermal and underground infrastructure micro-tunnels</a:t>
            </a:r>
            <a:br>
              <a:rPr lang="en-US" altLang="en-US" sz="3200" dirty="0">
                <a:ea typeface="ＭＳ Ｐゴシック" charset="-128"/>
              </a:rPr>
            </a:br>
            <a:br>
              <a:rPr lang="en-US" altLang="en-US" sz="3200" dirty="0">
                <a:ea typeface="ＭＳ Ｐゴシック" charset="-128"/>
              </a:rPr>
            </a:br>
            <a:r>
              <a:rPr lang="en-US" altLang="en-US" sz="1600" dirty="0">
                <a:ea typeface="ＭＳ Ｐゴシック" charset="-128"/>
              </a:rPr>
              <a:t>Henning Hansen – </a:t>
            </a:r>
            <a:r>
              <a:rPr lang="en-US" altLang="en-US" sz="1600" dirty="0" err="1">
                <a:ea typeface="ＭＳ Ｐゴシック" charset="-128"/>
              </a:rPr>
              <a:t>henning.hansen@aai.no</a:t>
            </a:r>
            <a:r>
              <a:rPr lang="en-US" altLang="en-US" sz="1600" dirty="0">
                <a:ea typeface="ＭＳ Ｐゴシック" charset="-128"/>
              </a:rPr>
              <a:t> - +47 9024 0910</a:t>
            </a:r>
            <a:br>
              <a:rPr lang="en-US" altLang="en-US" sz="3200" dirty="0">
                <a:ea typeface="ＭＳ Ｐゴシック" charset="-128"/>
              </a:rPr>
            </a:br>
            <a:br>
              <a:rPr lang="en-US" altLang="en-US" sz="3200" dirty="0">
                <a:ea typeface="ＭＳ Ｐゴシック" charset="-128"/>
              </a:rPr>
            </a:br>
            <a:r>
              <a:rPr lang="en-US" altLang="en-US" sz="3200" i="1" dirty="0">
                <a:ea typeface="ＭＳ Ｐゴシック" charset="-128"/>
              </a:rPr>
              <a:t>Drilling with an umbilical: </a:t>
            </a:r>
            <a:r>
              <a:rPr lang="en-US" altLang="en-US" sz="3200" i="1" dirty="0" err="1">
                <a:ea typeface="ＭＳ Ｐゴシック" charset="-128"/>
              </a:rPr>
              <a:t>UmbiliDrill</a:t>
            </a:r>
            <a:br>
              <a:rPr lang="en-US" altLang="en-US" sz="3200" dirty="0">
                <a:ea typeface="ＭＳ Ｐゴシック" charset="-128"/>
              </a:rPr>
            </a:br>
            <a:br>
              <a:rPr lang="en-US" altLang="en-US" sz="3200" dirty="0">
                <a:ea typeface="ＭＳ Ｐゴシック" charset="-128"/>
              </a:rPr>
            </a:br>
            <a:br>
              <a:rPr lang="en-US" altLang="en-US" sz="3200" dirty="0">
                <a:ea typeface="ＭＳ Ｐゴシック" charset="-128"/>
              </a:rPr>
            </a:br>
            <a:r>
              <a:rPr lang="en-US" altLang="en-US" sz="3200" b="1" i="1" dirty="0">
                <a:solidFill>
                  <a:schemeClr val="bg1"/>
                </a:solidFill>
                <a:ea typeface="ＭＳ Ｐゴシック" charset="-128"/>
              </a:rPr>
              <a:t>High-impact innovations</a:t>
            </a:r>
            <a:endParaRPr lang="en-US" altLang="en-US" sz="320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5401" y="90729"/>
            <a:ext cx="1791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400" i="1" dirty="0">
                <a:solidFill>
                  <a:schemeClr val="bg1">
                    <a:lumMod val="85000"/>
                  </a:schemeClr>
                </a:solidFill>
              </a:rPr>
              <a:t>Patents pending and granted</a:t>
            </a:r>
            <a:endParaRPr lang="en-US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7769260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937" y="140052"/>
            <a:ext cx="2520289" cy="325091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104" y="2067005"/>
            <a:ext cx="1735138" cy="847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19296" y="1679625"/>
            <a:ext cx="2744778" cy="10683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IMG33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65241" y="410511"/>
            <a:ext cx="1368751" cy="111308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72241" y="3105871"/>
            <a:ext cx="776354" cy="540433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315952.pdf">
            <a:extLst>
              <a:ext uri="{FF2B5EF4-FFF2-40B4-BE49-F238E27FC236}">
                <a16:creationId xmlns:a16="http://schemas.microsoft.com/office/drawing/2014/main" id="{FFE27F36-C764-C935-8CFB-60F489CDC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81" y="3376087"/>
            <a:ext cx="2084417" cy="295047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A3244B-45C6-355C-B63A-FB9284E0174B}"/>
              </a:ext>
            </a:extLst>
          </p:cNvPr>
          <p:cNvGrpSpPr>
            <a:grpSpLocks/>
          </p:cNvGrpSpPr>
          <p:nvPr/>
        </p:nvGrpSpPr>
        <p:grpSpPr bwMode="auto">
          <a:xfrm>
            <a:off x="2371543" y="2998378"/>
            <a:ext cx="4446220" cy="2922821"/>
            <a:chOff x="1062038" y="1005031"/>
            <a:chExt cx="7913787" cy="5202094"/>
          </a:xfrm>
        </p:grpSpPr>
        <p:pic>
          <p:nvPicPr>
            <p:cNvPr id="6" name="Picture 39">
              <a:extLst>
                <a:ext uri="{FF2B5EF4-FFF2-40B4-BE49-F238E27FC236}">
                  <a16:creationId xmlns:a16="http://schemas.microsoft.com/office/drawing/2014/main" id="{B845EC1B-A2DA-1627-8861-E116E7CB2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614" y="1749548"/>
              <a:ext cx="1511319" cy="281456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457F15-4B4B-6E7C-6760-1C465EB5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062038" y="3117935"/>
              <a:ext cx="4379967" cy="308919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IMG_0240-1.jpg">
              <a:extLst>
                <a:ext uri="{FF2B5EF4-FFF2-40B4-BE49-F238E27FC236}">
                  <a16:creationId xmlns:a16="http://schemas.microsoft.com/office/drawing/2014/main" id="{E94B43E6-882C-9C83-78AA-C4E647DC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854" y="1005031"/>
              <a:ext cx="2000275" cy="2666927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AEAAQAAAAAAAAPjAAAAJDA2ZDRiMjgzLTk5NDktNDE1OC1hNTBlLTRmNWQwZGE2ZWU3OQ.jpg">
              <a:extLst>
                <a:ext uri="{FF2B5EF4-FFF2-40B4-BE49-F238E27FC236}">
                  <a16:creationId xmlns:a16="http://schemas.microsoft.com/office/drawing/2014/main" id="{674CAE6F-BB66-0FE9-C512-5F950FBB4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6538" y="3975161"/>
              <a:ext cx="2889287" cy="1655717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BDACF7-309F-E92E-47BB-C8F144052223}"/>
              </a:ext>
            </a:extLst>
          </p:cNvPr>
          <p:cNvSpPr txBox="1"/>
          <p:nvPr/>
        </p:nvSpPr>
        <p:spPr>
          <a:xfrm>
            <a:off x="295758" y="274830"/>
            <a:ext cx="4035998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rgbClr val="E2231A"/>
                </a:solidFill>
              </a:rPr>
              <a:t>I have invented and commercialized a lot of related technologies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E2231A"/>
                </a:solidFill>
              </a:rPr>
              <a:t>60+ patents within wellbore and subsea technologies and methods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E2231A"/>
                </a:solidFill>
              </a:rPr>
              <a:t>Instrumental in establishing and building up 17 technology companies in Norway, UK, Abu Dhabi and USA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E2231A"/>
                </a:solidFill>
              </a:rPr>
              <a:t>Aarbakke</a:t>
            </a:r>
            <a:r>
              <a:rPr lang="en-US" sz="1400" dirty="0">
                <a:solidFill>
                  <a:srgbClr val="E2231A"/>
                </a:solidFill>
              </a:rPr>
              <a:t> Innovation has close to 25 innovative and experienced design engineers; Mechanics, electronics, electrical systems, hydraulics, etc.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5807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 txBox="1">
            <a:spLocks/>
          </p:cNvSpPr>
          <p:nvPr/>
        </p:nvSpPr>
        <p:spPr bwMode="auto">
          <a:xfrm>
            <a:off x="272701" y="161527"/>
            <a:ext cx="88616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E2231A"/>
                </a:solidFill>
              </a:rPr>
              <a:t>WHAT WE PROPOSE TO BE REVITALIZED AND DEVELOPED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60375" y="1558926"/>
            <a:ext cx="9052667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77888" indent="-34290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600" dirty="0"/>
              <a:t>An electrical drilling machine system operated by a spool-able/joined umbilical deployed from the surface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600" dirty="0"/>
              <a:t>Long reach – Join x number of </a:t>
            </a:r>
            <a:r>
              <a:rPr lang="en-US" altLang="en-US" sz="1600" dirty="0" err="1"/>
              <a:t>umbilicals</a:t>
            </a:r>
            <a:r>
              <a:rPr lang="en-US" altLang="en-US" sz="1600" dirty="0"/>
              <a:t> with “locomotive” drive systems between them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600" dirty="0"/>
              <a:t>Sharp deviations enabling underground loops, and the drilling of fluid in and fluid out wellbore in same operation – Remove need for ”fracking”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600" dirty="0"/>
              <a:t>Composite umbilical strong enough to pull drilling machine back out of the wellbore, including “</a:t>
            </a:r>
            <a:r>
              <a:rPr lang="en-US" altLang="ja-JP" sz="1600" dirty="0" err="1"/>
              <a:t>tractoring</a:t>
            </a:r>
            <a:r>
              <a:rPr lang="en-US" altLang="en-US" sz="1600" dirty="0"/>
              <a:t>”</a:t>
            </a:r>
            <a:r>
              <a:rPr lang="en-US" altLang="ja-JP" sz="1600" dirty="0"/>
              <a:t> capabilities in drilling machine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ja-JP" sz="1600" dirty="0"/>
              <a:t>High flow rate circulation (including downhole pumps) that will cool the entire underground drilling system, including the umbilical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ja-JP" sz="1600" dirty="0"/>
              <a:t>Relevant high temperature composites have emerged the recent couple of years makes it feasible to build an umbilical to handle temperatures up to 200ºC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ja-JP" sz="1600" dirty="0"/>
              <a:t>We are manufacturing wellbore heating systems delivering 500ºC downhole, and these are deployed by an umbilical – So a lot of in-house high temperature experience now</a:t>
            </a:r>
            <a:endParaRPr lang="en-US" altLang="en-US" sz="1600" dirty="0"/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5837114" y="873919"/>
            <a:ext cx="3297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E2231A"/>
                </a:solidFill>
              </a:rPr>
              <a:t>The “</a:t>
            </a:r>
            <a:r>
              <a:rPr lang="en-US" altLang="ja-JP" sz="2000" b="1" i="1" dirty="0" err="1">
                <a:solidFill>
                  <a:srgbClr val="E2231A"/>
                </a:solidFill>
              </a:rPr>
              <a:t>UmbiliDrill</a:t>
            </a:r>
            <a:r>
              <a:rPr lang="en-US" altLang="en-US" sz="2000" b="1" i="1" dirty="0">
                <a:solidFill>
                  <a:srgbClr val="E2231A"/>
                </a:solidFill>
              </a:rPr>
              <a:t>”</a:t>
            </a:r>
            <a:r>
              <a:rPr lang="en-US" altLang="ja-JP" sz="2000" b="1" i="1" dirty="0">
                <a:solidFill>
                  <a:srgbClr val="E2231A"/>
                </a:solidFill>
              </a:rPr>
              <a:t> System</a:t>
            </a:r>
            <a:endParaRPr lang="en-GB" altLang="en-US" sz="2100" b="1" i="1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4DB0F65-4877-D27C-1689-6282B526E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8" y="415636"/>
            <a:ext cx="9332804" cy="51123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21B52C30-7860-A0D3-CB78-331878874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54" y="4270633"/>
            <a:ext cx="1623291" cy="112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C11186-746A-70E5-FDD2-9ED5E1119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162" y="5634838"/>
            <a:ext cx="6459249" cy="10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408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D744C6-5B5D-C9F8-F2DA-507F8008A068}"/>
              </a:ext>
            </a:extLst>
          </p:cNvPr>
          <p:cNvSpPr txBox="1">
            <a:spLocks/>
          </p:cNvSpPr>
          <p:nvPr/>
        </p:nvSpPr>
        <p:spPr bwMode="auto">
          <a:xfrm>
            <a:off x="460375" y="419100"/>
            <a:ext cx="86693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E2231A"/>
                </a:solidFill>
              </a:rPr>
              <a:t>GEOTHERMAL DRILLING</a:t>
            </a:r>
            <a:endParaRPr lang="en-US" altLang="en-US" sz="2000" dirty="0">
              <a:solidFill>
                <a:srgbClr val="E2231A"/>
              </a:solidFill>
            </a:endParaRP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12A2BD6-7609-A2FA-F448-F3A6F48D9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6"/>
          <a:stretch/>
        </p:blipFill>
        <p:spPr>
          <a:xfrm>
            <a:off x="712519" y="2961607"/>
            <a:ext cx="4240481" cy="312729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6B94EFB-8600-A76A-B1FD-3C38A5863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5" t="9665" r="22551" b="11730"/>
          <a:stretch/>
        </p:blipFill>
        <p:spPr>
          <a:xfrm>
            <a:off x="5450773" y="2861952"/>
            <a:ext cx="3431969" cy="3023054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23ACDDEA-B421-B07B-45FE-E85714FE0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70" y="1050647"/>
            <a:ext cx="866933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1600" dirty="0"/>
              <a:t>Underground loops</a:t>
            </a:r>
          </a:p>
          <a:p>
            <a:pPr marL="498475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Superior thermal contact for circulated fluid</a:t>
            </a:r>
          </a:p>
          <a:p>
            <a:pPr marL="498475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Avoid fracking</a:t>
            </a:r>
          </a:p>
          <a:p>
            <a:pPr marL="498475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Greatly reduced energy required to circulate cold water to hot water outlet (Pumps do not need to pump fluid through tine cracks in the rock)</a:t>
            </a:r>
          </a:p>
          <a:p>
            <a:pPr marL="498475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Much smaller surface footprint required</a:t>
            </a:r>
          </a:p>
        </p:txBody>
      </p:sp>
    </p:spTree>
    <p:extLst>
      <p:ext uri="{BB962C8B-B14F-4D97-AF65-F5344CB8AC3E}">
        <p14:creationId xmlns:p14="http://schemas.microsoft.com/office/powerpoint/2010/main" val="113156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51DBEB-543C-47B8-F6B4-52A6C3074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8" y="504877"/>
            <a:ext cx="8924403" cy="48893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22891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94750" y="5702300"/>
            <a:ext cx="941388" cy="90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725" y="93663"/>
            <a:ext cx="59944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 txBox="1">
            <a:spLocks/>
          </p:cNvSpPr>
          <p:nvPr/>
        </p:nvSpPr>
        <p:spPr bwMode="auto">
          <a:xfrm>
            <a:off x="266700" y="461963"/>
            <a:ext cx="53689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E2231A"/>
                </a:solidFill>
              </a:rPr>
              <a:t>Drilling mode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45C62-36A1-072A-3E3E-FD4CC62D3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72" y="229597"/>
            <a:ext cx="5840365" cy="31994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6ACFC-2CF1-7021-043A-AE812661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59" y="3488376"/>
            <a:ext cx="5840363" cy="31994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5047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i_pipe_rhino_-_crawler_technology_platform (1080p)">
            <a:hlinkClick r:id="" action="ppaction://media"/>
            <a:extLst>
              <a:ext uri="{FF2B5EF4-FFF2-40B4-BE49-F238E27FC236}">
                <a16:creationId xmlns:a16="http://schemas.microsoft.com/office/drawing/2014/main" id="{94F9EBFF-7146-C161-6C48-3DD2D93BCC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33.244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707" y="640877"/>
            <a:ext cx="9154287" cy="51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1215</TotalTime>
  <Words>323</Words>
  <Application>Microsoft Macintosh PowerPoint</Application>
  <PresentationFormat>A4 Paper (210x297 mm)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UmbiliDrill methodology for drilling long reach and sharp turn wellbores for geothermal and underground infrastructure micro-tunnels  Henning Hansen – henning.hansen@aai.no - +47 9024 0910  Drilling with an umbilical: UmbiliDrill   High-impact innovations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Feeder Well concept, and  The UmbiliDrill Methodology for drilling long reach wellbores to drain marginal reservoirs  Patents pending   High-impact innovations</dc:title>
  <dc:creator>Henning Hansen</dc:creator>
  <cp:lastModifiedBy>Henning Hansen</cp:lastModifiedBy>
  <cp:revision>54</cp:revision>
  <cp:lastPrinted>2016-01-11T17:29:09Z</cp:lastPrinted>
  <dcterms:created xsi:type="dcterms:W3CDTF">2016-01-05T08:24:52Z</dcterms:created>
  <dcterms:modified xsi:type="dcterms:W3CDTF">2023-04-21T07:00:56Z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